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handoutMasterIdLst>
    <p:handoutMasterId r:id="rId58"/>
  </p:handoutMasterIdLst>
  <p:sldIdLst>
    <p:sldId id="256" r:id="rId2"/>
    <p:sldId id="288" r:id="rId3"/>
    <p:sldId id="289" r:id="rId4"/>
    <p:sldId id="290" r:id="rId5"/>
    <p:sldId id="291" r:id="rId6"/>
    <p:sldId id="292" r:id="rId7"/>
    <p:sldId id="279" r:id="rId8"/>
    <p:sldId id="257" r:id="rId9"/>
    <p:sldId id="258" r:id="rId10"/>
    <p:sldId id="293" r:id="rId11"/>
    <p:sldId id="259" r:id="rId12"/>
    <p:sldId id="294" r:id="rId13"/>
    <p:sldId id="260" r:id="rId14"/>
    <p:sldId id="295" r:id="rId15"/>
    <p:sldId id="261" r:id="rId16"/>
    <p:sldId id="284" r:id="rId17"/>
    <p:sldId id="285" r:id="rId18"/>
    <p:sldId id="262"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263" r:id="rId32"/>
    <p:sldId id="264" r:id="rId33"/>
    <p:sldId id="265" r:id="rId34"/>
    <p:sldId id="266" r:id="rId35"/>
    <p:sldId id="267" r:id="rId36"/>
    <p:sldId id="268" r:id="rId37"/>
    <p:sldId id="286" r:id="rId38"/>
    <p:sldId id="278" r:id="rId39"/>
    <p:sldId id="270" r:id="rId40"/>
    <p:sldId id="273" r:id="rId41"/>
    <p:sldId id="274" r:id="rId42"/>
    <p:sldId id="308" r:id="rId43"/>
    <p:sldId id="309" r:id="rId44"/>
    <p:sldId id="310" r:id="rId45"/>
    <p:sldId id="311" r:id="rId46"/>
    <p:sldId id="312" r:id="rId47"/>
    <p:sldId id="313" r:id="rId48"/>
    <p:sldId id="314" r:id="rId49"/>
    <p:sldId id="315" r:id="rId50"/>
    <p:sldId id="316" r:id="rId51"/>
    <p:sldId id="317" r:id="rId52"/>
    <p:sldId id="318" r:id="rId53"/>
    <p:sldId id="287" r:id="rId54"/>
    <p:sldId id="321" r:id="rId55"/>
    <p:sldId id="276"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00"/>
    <a:srgbClr val="66FFFF"/>
    <a:srgbClr val="66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p:cViewPr varScale="1">
        <p:scale>
          <a:sx n="86" d="100"/>
          <a:sy n="86" d="100"/>
        </p:scale>
        <p:origin x="1560"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15.xml"/><Relationship Id="rId1" Type="http://schemas.openxmlformats.org/officeDocument/2006/relationships/slide" Target="slides/slide7.xml"/><Relationship Id="rId4"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34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34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34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76ABCD3-8E49-4493-BFF0-D5A9AA5A55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BFDAB3B2-ED78-43D1-BF05-E531D038D1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753A40E-1794-40F3-8234-43442C1699BF}" type="slidenum">
              <a:rPr lang="en-US" altLang="en-US">
                <a:latin typeface="Arial" panose="020B0604020202020204" pitchFamily="34" charset="0"/>
              </a:rPr>
              <a:pPr/>
              <a:t>15</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E9DF923-8D6E-48DF-A3F4-DA7E969ACE5F}" type="slidenum">
              <a:rPr lang="en-US" altLang="en-US">
                <a:latin typeface="Arial" panose="020B0604020202020204" pitchFamily="34" charset="0"/>
              </a:rPr>
              <a:pPr/>
              <a:t>39</a:t>
            </a:fld>
            <a:endParaRPr lang="en-US" altLang="en-US">
              <a:latin typeface="Arial" panose="020B0604020202020204" pitchFamily="34" charset="0"/>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b="1" u="sng" smtClean="0">
                <a:solidFill>
                  <a:srgbClr val="000000"/>
                </a:solidFill>
                <a:latin typeface="Arial" panose="020B0604020202020204" pitchFamily="34" charset="0"/>
                <a:cs typeface="Times New Roman" panose="02020603050405020304" pitchFamily="18" charset="0"/>
              </a:rPr>
              <a:t>SLIDE-12</a:t>
            </a:r>
            <a:r>
              <a:rPr lang="en-US" altLang="en-US" i="1" smtClean="0">
                <a:solidFill>
                  <a:srgbClr val="000000"/>
                </a:solidFill>
                <a:latin typeface="Arial" panose="020B0604020202020204" pitchFamily="34" charset="0"/>
                <a:cs typeface="Times New Roman" panose="02020603050405020304" pitchFamily="18" charset="0"/>
              </a:rPr>
              <a:t>(Production of breatsmilk - Prolactin reflex)</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We will now see how the breast milk is produced.  As the baby suckles on the breast ..</a:t>
            </a:r>
            <a:r>
              <a:rPr lang="en-US" altLang="en-US" b="1" i="1" smtClean="0">
                <a:solidFill>
                  <a:srgbClr val="000000"/>
                </a:solidFill>
                <a:latin typeface="Arial" panose="020B0604020202020204" pitchFamily="34" charset="0"/>
                <a:cs typeface="Times New Roman" panose="02020603050405020304" pitchFamily="18" charset="0"/>
              </a:rPr>
              <a:t>-click-..</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it provides a sensory stimulus through nerve endings in the nipple to the anterior pituitary gland situated in the brain …</a:t>
            </a:r>
            <a:r>
              <a:rPr lang="en-US" altLang="en-US" b="1" i="1" smtClean="0">
                <a:solidFill>
                  <a:srgbClr val="000000"/>
                </a:solidFill>
                <a:latin typeface="Arial" panose="020B0604020202020204" pitchFamily="34" charset="0"/>
                <a:cs typeface="Times New Roman" panose="02020603050405020304" pitchFamily="18" charset="0"/>
              </a:rPr>
              <a:t>-click-…</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resulting in the release of hormone called prolactin.. This hormone acts on glands in the breast for milk production. Thus, milk production is dependent on the sucking stimulus i.e. more the baby sucks more prolactin will be secreted and hence more milk will be produced  …</a:t>
            </a:r>
            <a:r>
              <a:rPr lang="en-US" altLang="en-US" b="1" i="1" smtClean="0">
                <a:solidFill>
                  <a:srgbClr val="000000"/>
                </a:solidFill>
                <a:latin typeface="Arial" panose="020B0604020202020204" pitchFamily="34" charset="0"/>
                <a:cs typeface="Times New Roman" panose="02020603050405020304" pitchFamily="18" charset="0"/>
              </a:rPr>
              <a:t>-click-…</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More prolactin is produced at night. Prolactin is helpful in producing next feed and in suppression of ovulation.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02832EA-E6DF-4D30-9F23-E55AB2C7DFDE}" type="slidenum">
              <a:rPr lang="en-US" altLang="en-US">
                <a:latin typeface="Arial" panose="020B0604020202020204" pitchFamily="34" charset="0"/>
              </a:rPr>
              <a:pPr/>
              <a:t>40</a:t>
            </a:fld>
            <a:endParaRPr lang="en-US" altLang="en-US">
              <a:latin typeface="Arial" panose="020B0604020202020204" pitchFamily="34" charset="0"/>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b="1" u="sng" smtClean="0">
                <a:solidFill>
                  <a:srgbClr val="000000"/>
                </a:solidFill>
                <a:latin typeface="Arial" panose="020B0604020202020204" pitchFamily="34" charset="0"/>
                <a:cs typeface="Times New Roman" panose="02020603050405020304" pitchFamily="18" charset="0"/>
              </a:rPr>
              <a:t>SLIDE-12</a:t>
            </a:r>
            <a:r>
              <a:rPr lang="en-US" altLang="en-US" i="1" smtClean="0">
                <a:solidFill>
                  <a:srgbClr val="000000"/>
                </a:solidFill>
                <a:latin typeface="Arial" panose="020B0604020202020204" pitchFamily="34" charset="0"/>
                <a:cs typeface="Times New Roman" panose="02020603050405020304" pitchFamily="18" charset="0"/>
              </a:rPr>
              <a:t>(Production of breatsmilk - Prolactin reflex)</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We will now see how the breast milk is produced.  As the baby suckles on the breast ..</a:t>
            </a:r>
            <a:r>
              <a:rPr lang="en-US" altLang="en-US" b="1" i="1" smtClean="0">
                <a:solidFill>
                  <a:srgbClr val="000000"/>
                </a:solidFill>
                <a:latin typeface="Arial" panose="020B0604020202020204" pitchFamily="34" charset="0"/>
                <a:cs typeface="Times New Roman" panose="02020603050405020304" pitchFamily="18" charset="0"/>
              </a:rPr>
              <a:t>-click-..</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it provides a sensory stimulus through nerve endings in the nipple to the anterior pituitary gland situated in the brain …</a:t>
            </a:r>
            <a:r>
              <a:rPr lang="en-US" altLang="en-US" b="1" i="1" smtClean="0">
                <a:solidFill>
                  <a:srgbClr val="000000"/>
                </a:solidFill>
                <a:latin typeface="Arial" panose="020B0604020202020204" pitchFamily="34" charset="0"/>
                <a:cs typeface="Times New Roman" panose="02020603050405020304" pitchFamily="18" charset="0"/>
              </a:rPr>
              <a:t>-click-…</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resulting in the release of hormone called prolactin.. This hormone acts on glands in the breast for milk production. Thus, milk production is dependent on the sucking stimulus i.e. more the baby sucks more prolactin will be secreted and hence more milk will be produced  …</a:t>
            </a:r>
            <a:r>
              <a:rPr lang="en-US" altLang="en-US" b="1" i="1" smtClean="0">
                <a:solidFill>
                  <a:srgbClr val="000000"/>
                </a:solidFill>
                <a:latin typeface="Arial" panose="020B0604020202020204" pitchFamily="34" charset="0"/>
                <a:cs typeface="Times New Roman" panose="02020603050405020304" pitchFamily="18" charset="0"/>
              </a:rPr>
              <a:t>-click-…</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More prolactin is produced at night. Prolactin is helpful in producing next feed and in suppression of ovulation.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BDDC364-E444-4CDF-BC9A-D0832BA761EE}"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b="1" u="sng" smtClean="0">
                <a:solidFill>
                  <a:srgbClr val="000000"/>
                </a:solidFill>
                <a:latin typeface="Arial" panose="020B0604020202020204" pitchFamily="34" charset="0"/>
                <a:cs typeface="Times New Roman" panose="02020603050405020304" pitchFamily="18" charset="0"/>
              </a:rPr>
              <a:t>SLIDE-12</a:t>
            </a:r>
            <a:r>
              <a:rPr lang="en-US" altLang="en-US" i="1" smtClean="0">
                <a:solidFill>
                  <a:srgbClr val="000000"/>
                </a:solidFill>
                <a:latin typeface="Arial" panose="020B0604020202020204" pitchFamily="34" charset="0"/>
                <a:cs typeface="Times New Roman" panose="02020603050405020304" pitchFamily="18" charset="0"/>
              </a:rPr>
              <a:t>(Production of breatsmilk - Prolactin reflex)</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We will now see how the breast milk is produced.  As the baby suckles on the breast ..</a:t>
            </a:r>
            <a:r>
              <a:rPr lang="en-US" altLang="en-US" b="1" i="1" smtClean="0">
                <a:solidFill>
                  <a:srgbClr val="000000"/>
                </a:solidFill>
                <a:latin typeface="Arial" panose="020B0604020202020204" pitchFamily="34" charset="0"/>
                <a:cs typeface="Times New Roman" panose="02020603050405020304" pitchFamily="18" charset="0"/>
              </a:rPr>
              <a:t>-click-..</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it provides a sensory stimulus through nerve endings in the nipple to the anterior pituitary gland situated in the brain …</a:t>
            </a:r>
            <a:r>
              <a:rPr lang="en-US" altLang="en-US" b="1" i="1" smtClean="0">
                <a:solidFill>
                  <a:srgbClr val="000000"/>
                </a:solidFill>
                <a:latin typeface="Arial" panose="020B0604020202020204" pitchFamily="34" charset="0"/>
                <a:cs typeface="Times New Roman" panose="02020603050405020304" pitchFamily="18" charset="0"/>
              </a:rPr>
              <a:t>-click-…</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resulting in the release of hormone called prolactin.. This hormone acts on glands in the breast for milk production. Thus, milk production is dependent on the sucking stimulus i.e. more the baby sucks more prolactin will be secreted and hence more milk will be produced  …</a:t>
            </a:r>
            <a:r>
              <a:rPr lang="en-US" altLang="en-US" b="1" i="1" smtClean="0">
                <a:solidFill>
                  <a:srgbClr val="000000"/>
                </a:solidFill>
                <a:latin typeface="Arial" panose="020B0604020202020204" pitchFamily="34" charset="0"/>
                <a:cs typeface="Times New Roman" panose="02020603050405020304" pitchFamily="18" charset="0"/>
              </a:rPr>
              <a:t>-click-…</a:t>
            </a:r>
            <a:endParaRPr lang="en-US" altLang="en-US" smtClean="0">
              <a:latin typeface="Arial" panose="020B0604020202020204" pitchFamily="34" charset="0"/>
              <a:cs typeface="Times New Roman" panose="02020603050405020304" pitchFamily="18" charset="0"/>
            </a:endParaRPr>
          </a:p>
          <a:p>
            <a:pPr algn="just" eaLnBrk="1" hangingPunct="1"/>
            <a:r>
              <a:rPr lang="en-US" altLang="en-US" smtClean="0">
                <a:solidFill>
                  <a:srgbClr val="000000"/>
                </a:solidFill>
                <a:latin typeface="Arial" panose="020B0604020202020204" pitchFamily="34" charset="0"/>
                <a:cs typeface="Times New Roman" panose="02020603050405020304" pitchFamily="18" charset="0"/>
              </a:rPr>
              <a:t>More prolactin is produced at night. Prolactin is helpful in producing next feed and in suppression of ovulation.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1028"/>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5122" name="Rectangle 1026"/>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5123" name="Rectangle 1027"/>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smtClean="0"/>
            </a:lvl1pPr>
          </a:lstStyle>
          <a:p>
            <a:pPr>
              <a:defRPr/>
            </a:pPr>
            <a:fld id="{93CE5C32-86D1-467C-B09B-89169BAC5E32}" type="slidenum">
              <a:rPr lang="en-US" altLang="en-US"/>
              <a:pPr>
                <a:defRPr/>
              </a:pPr>
              <a:t>‹#›</a:t>
            </a:fld>
            <a:endParaRPr lang="en-US" altLang="en-US"/>
          </a:p>
        </p:txBody>
      </p:sp>
      <p:sp>
        <p:nvSpPr>
          <p:cNvPr id="7" name="Rectangle 1031"/>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32306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920273-9FC9-4B2D-8A0C-A78A89092724}" type="slidenum">
              <a:rPr lang="en-US" altLang="en-US"/>
              <a:pPr>
                <a:defRPr/>
              </a:pPr>
              <a:t>‹#›</a:t>
            </a:fld>
            <a:endParaRPr lang="en-US" altLang="en-US"/>
          </a:p>
        </p:txBody>
      </p:sp>
    </p:spTree>
    <p:extLst>
      <p:ext uri="{BB962C8B-B14F-4D97-AF65-F5344CB8AC3E}">
        <p14:creationId xmlns:p14="http://schemas.microsoft.com/office/powerpoint/2010/main" val="371634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A7DE75-3FCC-48DA-A933-CF32D4D7985D}" type="slidenum">
              <a:rPr lang="en-US" altLang="en-US"/>
              <a:pPr>
                <a:defRPr/>
              </a:pPr>
              <a:t>‹#›</a:t>
            </a:fld>
            <a:endParaRPr lang="en-US" altLang="en-US"/>
          </a:p>
        </p:txBody>
      </p:sp>
    </p:spTree>
    <p:extLst>
      <p:ext uri="{BB962C8B-B14F-4D97-AF65-F5344CB8AC3E}">
        <p14:creationId xmlns:p14="http://schemas.microsoft.com/office/powerpoint/2010/main" val="3262165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C6B1E5-3D3D-4151-AF7E-C3588CCF49BC}" type="slidenum">
              <a:rPr lang="en-US" altLang="en-US"/>
              <a:pPr>
                <a:defRPr/>
              </a:pPr>
              <a:t>‹#›</a:t>
            </a:fld>
            <a:endParaRPr lang="en-US" altLang="en-US"/>
          </a:p>
        </p:txBody>
      </p:sp>
    </p:spTree>
    <p:extLst>
      <p:ext uri="{BB962C8B-B14F-4D97-AF65-F5344CB8AC3E}">
        <p14:creationId xmlns:p14="http://schemas.microsoft.com/office/powerpoint/2010/main" val="1726443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CB5876-6C60-4C20-B839-D4DB6863903A}" type="slidenum">
              <a:rPr lang="en-US" altLang="en-US"/>
              <a:pPr>
                <a:defRPr/>
              </a:pPr>
              <a:t>‹#›</a:t>
            </a:fld>
            <a:endParaRPr lang="en-US" altLang="en-US"/>
          </a:p>
        </p:txBody>
      </p:sp>
    </p:spTree>
    <p:extLst>
      <p:ext uri="{BB962C8B-B14F-4D97-AF65-F5344CB8AC3E}">
        <p14:creationId xmlns:p14="http://schemas.microsoft.com/office/powerpoint/2010/main" val="2789983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05000"/>
            <a:ext cx="4038600" cy="4114800"/>
          </a:xfrm>
        </p:spPr>
        <p:txBody>
          <a:bodyPr/>
          <a:lstStyle/>
          <a:p>
            <a:pPr lvl="0"/>
            <a:endParaRPr lang="en-US" noProof="0" smtClean="0"/>
          </a:p>
        </p:txBody>
      </p:sp>
      <p:sp>
        <p:nvSpPr>
          <p:cNvPr id="4" name="Text Placeholder 3"/>
          <p:cNvSpPr>
            <a:spLocks noGrp="1"/>
          </p:cNvSpPr>
          <p:nvPr>
            <p:ph type="body"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A1637F-47AF-472A-B11E-5E0D53257E3D}" type="slidenum">
              <a:rPr lang="en-US" altLang="en-US"/>
              <a:pPr>
                <a:defRPr/>
              </a:pPr>
              <a:t>‹#›</a:t>
            </a:fld>
            <a:endParaRPr lang="en-US" altLang="en-US"/>
          </a:p>
        </p:txBody>
      </p:sp>
    </p:spTree>
    <p:extLst>
      <p:ext uri="{BB962C8B-B14F-4D97-AF65-F5344CB8AC3E}">
        <p14:creationId xmlns:p14="http://schemas.microsoft.com/office/powerpoint/2010/main" val="26407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4D5E73-613C-4BCE-83ED-7034C2BE9C58}" type="slidenum">
              <a:rPr lang="en-US" altLang="en-US"/>
              <a:pPr>
                <a:defRPr/>
              </a:pPr>
              <a:t>‹#›</a:t>
            </a:fld>
            <a:endParaRPr lang="en-US" altLang="en-US"/>
          </a:p>
        </p:txBody>
      </p:sp>
    </p:spTree>
    <p:extLst>
      <p:ext uri="{BB962C8B-B14F-4D97-AF65-F5344CB8AC3E}">
        <p14:creationId xmlns:p14="http://schemas.microsoft.com/office/powerpoint/2010/main" val="180796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A096AD-AD8A-4A03-AEFF-7A697E00FC33}" type="slidenum">
              <a:rPr lang="en-US" altLang="en-US"/>
              <a:pPr>
                <a:defRPr/>
              </a:pPr>
              <a:t>‹#›</a:t>
            </a:fld>
            <a:endParaRPr lang="en-US" altLang="en-US"/>
          </a:p>
        </p:txBody>
      </p:sp>
    </p:spTree>
    <p:extLst>
      <p:ext uri="{BB962C8B-B14F-4D97-AF65-F5344CB8AC3E}">
        <p14:creationId xmlns:p14="http://schemas.microsoft.com/office/powerpoint/2010/main" val="42794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4BA74-0124-4334-9A2B-8FAE4A968560}" type="slidenum">
              <a:rPr lang="en-US" altLang="en-US"/>
              <a:pPr>
                <a:defRPr/>
              </a:pPr>
              <a:t>‹#›</a:t>
            </a:fld>
            <a:endParaRPr lang="en-US" altLang="en-US"/>
          </a:p>
        </p:txBody>
      </p:sp>
    </p:spTree>
    <p:extLst>
      <p:ext uri="{BB962C8B-B14F-4D97-AF65-F5344CB8AC3E}">
        <p14:creationId xmlns:p14="http://schemas.microsoft.com/office/powerpoint/2010/main" val="42781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5103B-DF98-4DC7-AE41-6834C95BDF7B}" type="slidenum">
              <a:rPr lang="en-US" altLang="en-US"/>
              <a:pPr>
                <a:defRPr/>
              </a:pPr>
              <a:t>‹#›</a:t>
            </a:fld>
            <a:endParaRPr lang="en-US" altLang="en-US"/>
          </a:p>
        </p:txBody>
      </p:sp>
    </p:spTree>
    <p:extLst>
      <p:ext uri="{BB962C8B-B14F-4D97-AF65-F5344CB8AC3E}">
        <p14:creationId xmlns:p14="http://schemas.microsoft.com/office/powerpoint/2010/main" val="273067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1B2801-E48B-4295-860B-EECC0B32A300}" type="slidenum">
              <a:rPr lang="en-US" altLang="en-US"/>
              <a:pPr>
                <a:defRPr/>
              </a:pPr>
              <a:t>‹#›</a:t>
            </a:fld>
            <a:endParaRPr lang="en-US" altLang="en-US"/>
          </a:p>
        </p:txBody>
      </p:sp>
    </p:spTree>
    <p:extLst>
      <p:ext uri="{BB962C8B-B14F-4D97-AF65-F5344CB8AC3E}">
        <p14:creationId xmlns:p14="http://schemas.microsoft.com/office/powerpoint/2010/main" val="1620172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3D7247-6156-4A09-A800-3AE3B0AAFB2F}" type="slidenum">
              <a:rPr lang="en-US" altLang="en-US"/>
              <a:pPr>
                <a:defRPr/>
              </a:pPr>
              <a:t>‹#›</a:t>
            </a:fld>
            <a:endParaRPr lang="en-US" altLang="en-US"/>
          </a:p>
        </p:txBody>
      </p:sp>
    </p:spTree>
    <p:extLst>
      <p:ext uri="{BB962C8B-B14F-4D97-AF65-F5344CB8AC3E}">
        <p14:creationId xmlns:p14="http://schemas.microsoft.com/office/powerpoint/2010/main" val="3483427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2A1CE1-8A2F-4EC2-925A-9D6D103469CE}" type="slidenum">
              <a:rPr lang="en-US" altLang="en-US"/>
              <a:pPr>
                <a:defRPr/>
              </a:pPr>
              <a:t>‹#›</a:t>
            </a:fld>
            <a:endParaRPr lang="en-US" altLang="en-US"/>
          </a:p>
        </p:txBody>
      </p:sp>
    </p:spTree>
    <p:extLst>
      <p:ext uri="{BB962C8B-B14F-4D97-AF65-F5344CB8AC3E}">
        <p14:creationId xmlns:p14="http://schemas.microsoft.com/office/powerpoint/2010/main" val="63990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CE56EE-877C-4190-B72E-A6E780A1C276}" type="slidenum">
              <a:rPr lang="en-US" altLang="en-US"/>
              <a:pPr>
                <a:defRPr/>
              </a:pPr>
              <a:t>‹#›</a:t>
            </a:fld>
            <a:endParaRPr lang="en-US" altLang="en-US"/>
          </a:p>
        </p:txBody>
      </p:sp>
    </p:spTree>
    <p:extLst>
      <p:ext uri="{BB962C8B-B14F-4D97-AF65-F5344CB8AC3E}">
        <p14:creationId xmlns:p14="http://schemas.microsoft.com/office/powerpoint/2010/main" val="406305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anose="020B0604020202020204" pitchFamily="34" charset="0"/>
              </a:defRPr>
            </a:lvl1pPr>
          </a:lstStyle>
          <a:p>
            <a:pPr>
              <a:defRPr/>
            </a:pPr>
            <a:fld id="{D851D9AA-D7F8-4B54-903C-A82C52B126B6}"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13"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00200"/>
            <a:ext cx="7772400" cy="1431925"/>
          </a:xfrm>
        </p:spPr>
        <p:txBody>
          <a:bodyPr/>
          <a:lstStyle/>
          <a:p>
            <a:pPr eaLnBrk="1" hangingPunct="1">
              <a:defRPr/>
            </a:pPr>
            <a:r>
              <a:rPr lang="en-US" sz="4000" b="1" dirty="0" smtClean="0"/>
              <a:t>Successful Exclusive Breastfeeding For the First Six Months</a:t>
            </a:r>
          </a:p>
        </p:txBody>
      </p:sp>
      <p:sp>
        <p:nvSpPr>
          <p:cNvPr id="3" name="Rectangle 2"/>
          <p:cNvSpPr txBox="1">
            <a:spLocks noChangeArrowheads="1"/>
          </p:cNvSpPr>
          <p:nvPr/>
        </p:nvSpPr>
        <p:spPr bwMode="auto">
          <a:xfrm>
            <a:off x="5791200" y="4572000"/>
            <a:ext cx="3352800" cy="990600"/>
          </a:xfrm>
          <a:prstGeom prst="rect">
            <a:avLst/>
          </a:prstGeom>
          <a:noFill/>
          <a:ln w="9525">
            <a:noFill/>
            <a:miter lim="800000"/>
            <a:headEnd/>
            <a:tailEnd/>
          </a:ln>
          <a:effectLst/>
        </p:spPr>
        <p:txBody>
          <a:bodyPr anchor="b" anchorCtr="1"/>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lgn="l" eaLnBrk="1" hangingPunct="1">
              <a:defRPr/>
            </a:pPr>
            <a:endParaRPr lang="en-US" sz="1200" b="1" kern="0" dirty="0" smtClean="0"/>
          </a:p>
          <a:p>
            <a:pPr algn="l" eaLnBrk="1" hangingPunct="1">
              <a:defRPr/>
            </a:pPr>
            <a:endParaRPr lang="en-US" sz="1200" b="1" kern="0" dirty="0"/>
          </a:p>
          <a:p>
            <a:pPr algn="l" eaLnBrk="1" hangingPunct="1">
              <a:defRPr/>
            </a:pPr>
            <a:endParaRPr lang="en-US" sz="1200" b="1" kern="0" dirty="0" smtClean="0"/>
          </a:p>
          <a:p>
            <a:pPr algn="l" eaLnBrk="1" hangingPunct="1">
              <a:defRPr/>
            </a:pPr>
            <a:r>
              <a:rPr lang="en-US" sz="1200" b="1" kern="0" dirty="0" err="1" smtClean="0">
                <a:solidFill>
                  <a:srgbClr val="FFFF00"/>
                </a:solidFill>
              </a:rPr>
              <a:t>Dr.Sheeba</a:t>
            </a:r>
            <a:r>
              <a:rPr lang="en-US" sz="1200" b="1" kern="0" dirty="0" smtClean="0">
                <a:solidFill>
                  <a:srgbClr val="FFFF00"/>
                </a:solidFill>
              </a:rPr>
              <a:t> .S  MD (</a:t>
            </a:r>
            <a:r>
              <a:rPr lang="en-US" sz="1200" b="1" kern="0" dirty="0" err="1" smtClean="0">
                <a:solidFill>
                  <a:srgbClr val="FFFF00"/>
                </a:solidFill>
              </a:rPr>
              <a:t>Hom</a:t>
            </a:r>
            <a:r>
              <a:rPr lang="en-US" sz="1200" b="1" kern="0" dirty="0" smtClean="0">
                <a:solidFill>
                  <a:srgbClr val="FFFF00"/>
                </a:solidFill>
              </a:rPr>
              <a:t>)</a:t>
            </a:r>
          </a:p>
          <a:p>
            <a:pPr algn="l" eaLnBrk="1" hangingPunct="1">
              <a:defRPr/>
            </a:pPr>
            <a:r>
              <a:rPr lang="en-US" sz="1200" b="1" kern="0" dirty="0" smtClean="0">
                <a:solidFill>
                  <a:srgbClr val="FFFF00"/>
                </a:solidFill>
              </a:rPr>
              <a:t>Assistant Professor </a:t>
            </a:r>
          </a:p>
          <a:p>
            <a:pPr algn="l" eaLnBrk="1" hangingPunct="1">
              <a:defRPr/>
            </a:pPr>
            <a:r>
              <a:rPr lang="en-US" sz="1200" b="1" kern="0" dirty="0" smtClean="0">
                <a:solidFill>
                  <a:srgbClr val="FFFF00"/>
                </a:solidFill>
              </a:rPr>
              <a:t>Dept. of OBG</a:t>
            </a:r>
          </a:p>
          <a:p>
            <a:pPr algn="l" eaLnBrk="1" hangingPunct="1">
              <a:defRPr/>
            </a:pPr>
            <a:r>
              <a:rPr lang="en-US" sz="1200" b="1" kern="0" dirty="0" smtClean="0">
                <a:solidFill>
                  <a:srgbClr val="FFFF00"/>
                </a:solidFill>
              </a:rPr>
              <a:t>SKHMC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055688"/>
            <a:ext cx="7772400" cy="3760787"/>
          </a:xfrm>
          <a:prstGeom prst="rect">
            <a:avLst/>
          </a:prstGeom>
        </p:spPr>
        <p:txBody>
          <a:bodyPr>
            <a:spAutoFit/>
          </a:bodyPr>
          <a:lstStyle/>
          <a:p>
            <a:pPr lvl="1" eaLnBrk="1" hangingPunct="1">
              <a:spcBef>
                <a:spcPct val="15000"/>
              </a:spcBef>
              <a:buFont typeface="Arial" pitchFamily="34" charset="0"/>
              <a:buChar char="•"/>
              <a:defRPr/>
            </a:pPr>
            <a:r>
              <a:rPr lang="en-US" sz="3200" b="1" dirty="0">
                <a:solidFill>
                  <a:schemeClr val="bg2">
                    <a:lumMod val="75000"/>
                  </a:schemeClr>
                </a:solidFill>
              </a:rPr>
              <a:t>Reduces </a:t>
            </a:r>
            <a:r>
              <a:rPr lang="en-US" sz="3200" b="1" dirty="0" err="1">
                <a:solidFill>
                  <a:schemeClr val="bg2">
                    <a:lumMod val="75000"/>
                  </a:schemeClr>
                </a:solidFill>
              </a:rPr>
              <a:t>postneonatal</a:t>
            </a:r>
            <a:r>
              <a:rPr lang="en-US" sz="3200" b="1" dirty="0">
                <a:solidFill>
                  <a:schemeClr val="bg2">
                    <a:lumMod val="75000"/>
                  </a:schemeClr>
                </a:solidFill>
              </a:rPr>
              <a:t> mortality   	rates by 21%.</a:t>
            </a:r>
          </a:p>
          <a:p>
            <a:pPr lvl="1" eaLnBrk="1" hangingPunct="1">
              <a:spcBef>
                <a:spcPct val="15000"/>
              </a:spcBef>
              <a:buFont typeface="Arial" pitchFamily="34" charset="0"/>
              <a:buChar char="•"/>
              <a:defRPr/>
            </a:pPr>
            <a:r>
              <a:rPr lang="en-US" sz="3200" b="1" dirty="0">
                <a:solidFill>
                  <a:schemeClr val="bg2">
                    <a:lumMod val="75000"/>
                  </a:schemeClr>
                </a:solidFill>
              </a:rPr>
              <a:t>Contains antibodies that protect 	infants against infection</a:t>
            </a:r>
          </a:p>
          <a:p>
            <a:pPr lvl="1" eaLnBrk="1" hangingPunct="1">
              <a:spcBef>
                <a:spcPct val="15000"/>
              </a:spcBef>
              <a:buFont typeface="Arial" pitchFamily="34" charset="0"/>
              <a:buChar char="•"/>
              <a:defRPr/>
            </a:pPr>
            <a:r>
              <a:rPr lang="en-US" sz="3200" b="1" dirty="0">
                <a:solidFill>
                  <a:schemeClr val="bg2">
                    <a:lumMod val="75000"/>
                  </a:schemeClr>
                </a:solidFill>
              </a:rPr>
              <a:t>Digests more easily than formula</a:t>
            </a:r>
          </a:p>
          <a:p>
            <a:pPr lvl="1" eaLnBrk="1" hangingPunct="1">
              <a:spcBef>
                <a:spcPct val="15000"/>
              </a:spcBef>
              <a:buFont typeface="Arial" pitchFamily="34" charset="0"/>
              <a:buChar char="•"/>
              <a:defRPr/>
            </a:pPr>
            <a:r>
              <a:rPr lang="en-US" sz="3200" b="1" dirty="0">
                <a:solidFill>
                  <a:schemeClr val="bg2">
                    <a:lumMod val="75000"/>
                  </a:schemeClr>
                </a:solidFill>
              </a:rPr>
              <a:t>May protect against diseases in 	later life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000" b="1" smtClean="0">
                <a:solidFill>
                  <a:schemeClr val="accent1"/>
                </a:solidFill>
              </a:rPr>
              <a:t>Benefits to the Mother</a:t>
            </a:r>
          </a:p>
        </p:txBody>
      </p:sp>
      <p:sp>
        <p:nvSpPr>
          <p:cNvPr id="13315" name="Rectangle 3"/>
          <p:cNvSpPr>
            <a:spLocks noGrp="1" noChangeArrowheads="1"/>
          </p:cNvSpPr>
          <p:nvPr>
            <p:ph type="body" sz="half" idx="1"/>
          </p:nvPr>
        </p:nvSpPr>
        <p:spPr>
          <a:xfrm>
            <a:off x="457200" y="1905000"/>
            <a:ext cx="4038600" cy="4267200"/>
          </a:xfrm>
        </p:spPr>
        <p:txBody>
          <a:bodyPr/>
          <a:lstStyle/>
          <a:p>
            <a:pPr eaLnBrk="1" hangingPunct="1">
              <a:lnSpc>
                <a:spcPct val="80000"/>
              </a:lnSpc>
              <a:buFontTx/>
              <a:buNone/>
              <a:defRPr/>
            </a:pPr>
            <a:endParaRPr lang="en-US" sz="2400" b="1" dirty="0" smtClean="0">
              <a:solidFill>
                <a:schemeClr val="accent1"/>
              </a:solidFill>
            </a:endParaRPr>
          </a:p>
          <a:p>
            <a:pPr eaLnBrk="1" hangingPunct="1">
              <a:lnSpc>
                <a:spcPct val="80000"/>
              </a:lnSpc>
              <a:defRPr/>
            </a:pPr>
            <a:r>
              <a:rPr lang="en-US" sz="2600" dirty="0" smtClean="0">
                <a:solidFill>
                  <a:schemeClr val="bg2">
                    <a:lumMod val="75000"/>
                  </a:schemeClr>
                </a:solidFill>
              </a:rPr>
              <a:t>Reduces post delivery bleeding and anemia</a:t>
            </a:r>
          </a:p>
          <a:p>
            <a:pPr eaLnBrk="1" hangingPunct="1">
              <a:lnSpc>
                <a:spcPct val="80000"/>
              </a:lnSpc>
              <a:defRPr/>
            </a:pPr>
            <a:r>
              <a:rPr lang="en-US" sz="2600" dirty="0" smtClean="0">
                <a:solidFill>
                  <a:schemeClr val="bg2">
                    <a:lumMod val="75000"/>
                  </a:schemeClr>
                </a:solidFill>
              </a:rPr>
              <a:t>Helps delay next pregnancy</a:t>
            </a:r>
          </a:p>
          <a:p>
            <a:pPr eaLnBrk="1" hangingPunct="1">
              <a:lnSpc>
                <a:spcPct val="80000"/>
              </a:lnSpc>
              <a:defRPr/>
            </a:pPr>
            <a:r>
              <a:rPr lang="en-US" sz="2600" dirty="0" smtClean="0">
                <a:solidFill>
                  <a:schemeClr val="bg2">
                    <a:lumMod val="75000"/>
                  </a:schemeClr>
                </a:solidFill>
              </a:rPr>
              <a:t>Protective effect against breast and ovarian cancer</a:t>
            </a:r>
          </a:p>
          <a:p>
            <a:pPr eaLnBrk="1" hangingPunct="1">
              <a:lnSpc>
                <a:spcPct val="80000"/>
              </a:lnSpc>
              <a:defRPr/>
            </a:pPr>
            <a:r>
              <a:rPr lang="en-US" sz="2600" dirty="0" smtClean="0">
                <a:solidFill>
                  <a:schemeClr val="bg2">
                    <a:lumMod val="75000"/>
                  </a:schemeClr>
                </a:solidFill>
              </a:rPr>
              <a:t>Helps to loose weight</a:t>
            </a:r>
          </a:p>
          <a:p>
            <a:pPr eaLnBrk="1" hangingPunct="1">
              <a:lnSpc>
                <a:spcPct val="80000"/>
              </a:lnSpc>
              <a:defRPr/>
            </a:pPr>
            <a:r>
              <a:rPr lang="en-US" sz="2600" dirty="0" smtClean="0">
                <a:solidFill>
                  <a:schemeClr val="bg2">
                    <a:lumMod val="75000"/>
                  </a:schemeClr>
                </a:solidFill>
              </a:rPr>
              <a:t>Emotional bonding</a:t>
            </a:r>
          </a:p>
          <a:p>
            <a:pPr eaLnBrk="1" hangingPunct="1">
              <a:lnSpc>
                <a:spcPct val="80000"/>
              </a:lnSpc>
              <a:defRPr/>
            </a:pPr>
            <a:r>
              <a:rPr lang="en-US" sz="2600" dirty="0" smtClean="0">
                <a:solidFill>
                  <a:schemeClr val="bg2">
                    <a:lumMod val="75000"/>
                  </a:schemeClr>
                </a:solidFill>
              </a:rPr>
              <a:t>Needs no preparation</a:t>
            </a:r>
          </a:p>
        </p:txBody>
      </p:sp>
      <p:pic>
        <p:nvPicPr>
          <p:cNvPr id="15364" name="Picture 4" descr="IIN017A"/>
          <p:cNvPicPr>
            <a:picLocks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953000" y="1651000"/>
            <a:ext cx="3803650" cy="520700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685800"/>
            <a:ext cx="7696200" cy="4219575"/>
          </a:xfrm>
          <a:prstGeom prst="rect">
            <a:avLst/>
          </a:prstGeom>
        </p:spPr>
        <p:txBody>
          <a:bodyPr>
            <a:spAutoFit/>
          </a:bodyPr>
          <a:lstStyle/>
          <a:p>
            <a:pPr>
              <a:spcBef>
                <a:spcPct val="15000"/>
              </a:spcBef>
              <a:buFontTx/>
              <a:buChar char="•"/>
              <a:defRPr/>
            </a:pPr>
            <a:endParaRPr lang="en-US" sz="3600" b="1" dirty="0">
              <a:solidFill>
                <a:schemeClr val="bg2">
                  <a:lumMod val="50000"/>
                </a:schemeClr>
              </a:solidFill>
            </a:endParaRPr>
          </a:p>
          <a:p>
            <a:pPr>
              <a:spcBef>
                <a:spcPct val="15000"/>
              </a:spcBef>
              <a:defRPr/>
            </a:pPr>
            <a:endParaRPr lang="en-US" sz="3600" b="1" dirty="0">
              <a:solidFill>
                <a:schemeClr val="bg2">
                  <a:lumMod val="50000"/>
                </a:schemeClr>
              </a:solidFill>
            </a:endParaRPr>
          </a:p>
          <a:p>
            <a:pPr>
              <a:spcBef>
                <a:spcPct val="15000"/>
              </a:spcBef>
              <a:buFontTx/>
              <a:buChar char="•"/>
              <a:defRPr/>
            </a:pPr>
            <a:r>
              <a:rPr lang="en-US" sz="3600" b="1" dirty="0">
                <a:solidFill>
                  <a:schemeClr val="bg2">
                    <a:lumMod val="50000"/>
                  </a:schemeClr>
                </a:solidFill>
              </a:rPr>
              <a:t>Facilitates postpartum weight loss</a:t>
            </a:r>
          </a:p>
          <a:p>
            <a:pPr>
              <a:spcBef>
                <a:spcPct val="15000"/>
              </a:spcBef>
              <a:buFontTx/>
              <a:buChar char="•"/>
              <a:defRPr/>
            </a:pPr>
            <a:r>
              <a:rPr lang="en-US" sz="3600" b="1" dirty="0">
                <a:solidFill>
                  <a:schemeClr val="bg2">
                    <a:lumMod val="50000"/>
                  </a:schemeClr>
                </a:solidFill>
              </a:rPr>
              <a:t>May reduce the risk for postmenopausal osteoporosis and hip fracture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b="1" smtClean="0">
                <a:solidFill>
                  <a:schemeClr val="bg2"/>
                </a:solidFill>
              </a:rPr>
              <a:t>Benefits to the Society</a:t>
            </a:r>
          </a:p>
        </p:txBody>
      </p:sp>
      <p:sp>
        <p:nvSpPr>
          <p:cNvPr id="15363" name="Rectangle 3"/>
          <p:cNvSpPr>
            <a:spLocks noGrp="1" noChangeArrowheads="1"/>
          </p:cNvSpPr>
          <p:nvPr>
            <p:ph type="body" sz="half" idx="1"/>
          </p:nvPr>
        </p:nvSpPr>
        <p:spPr/>
        <p:txBody>
          <a:bodyPr/>
          <a:lstStyle/>
          <a:p>
            <a:pPr eaLnBrk="1" hangingPunct="1">
              <a:buFontTx/>
              <a:buNone/>
              <a:defRPr/>
            </a:pPr>
            <a:endParaRPr lang="en-US" sz="2800" b="1" smtClean="0">
              <a:solidFill>
                <a:srgbClr val="006600"/>
              </a:solidFill>
            </a:endParaRPr>
          </a:p>
          <a:p>
            <a:pPr eaLnBrk="1" hangingPunct="1">
              <a:defRPr/>
            </a:pPr>
            <a:r>
              <a:rPr lang="en-US" sz="2800" smtClean="0">
                <a:solidFill>
                  <a:srgbClr val="006600"/>
                </a:solidFill>
              </a:rPr>
              <a:t>Reduces absenteeism of mothers from work as they are less prone to disease.</a:t>
            </a:r>
          </a:p>
          <a:p>
            <a:pPr eaLnBrk="1" hangingPunct="1">
              <a:defRPr/>
            </a:pPr>
            <a:r>
              <a:rPr lang="en-US" sz="2800" smtClean="0">
                <a:solidFill>
                  <a:srgbClr val="006600"/>
                </a:solidFill>
              </a:rPr>
              <a:t>Economical</a:t>
            </a:r>
            <a:r>
              <a:rPr lang="en-US" smtClean="0">
                <a:solidFill>
                  <a:srgbClr val="006600"/>
                </a:solidFill>
              </a:rPr>
              <a:t> </a:t>
            </a:r>
          </a:p>
          <a:p>
            <a:pPr eaLnBrk="1" hangingPunct="1">
              <a:defRPr/>
            </a:pPr>
            <a:r>
              <a:rPr lang="en-US" smtClean="0">
                <a:solidFill>
                  <a:srgbClr val="006600"/>
                </a:solidFill>
              </a:rPr>
              <a:t>Enhances Bonding</a:t>
            </a:r>
          </a:p>
        </p:txBody>
      </p:sp>
      <p:pic>
        <p:nvPicPr>
          <p:cNvPr id="17412" name="Picture 6" descr="IIN007B"/>
          <p:cNvPicPr>
            <a:picLocks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962400" y="1644650"/>
            <a:ext cx="4953000" cy="4832350"/>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458200" cy="4724400"/>
          </a:xfrm>
          <a:prstGeom prst="rect">
            <a:avLst/>
          </a:prstGeom>
        </p:spPr>
        <p:txBody>
          <a:bodyPr>
            <a:spAutoFit/>
          </a:bodyPr>
          <a:lstStyle/>
          <a:p>
            <a:pPr>
              <a:spcBef>
                <a:spcPct val="15000"/>
              </a:spcBef>
              <a:buFontTx/>
              <a:buChar char="•"/>
              <a:defRPr/>
            </a:pPr>
            <a:endParaRPr lang="en-US" sz="2800" b="1" dirty="0">
              <a:solidFill>
                <a:schemeClr val="bg2">
                  <a:lumMod val="75000"/>
                </a:schemeClr>
              </a:solidFill>
            </a:endParaRPr>
          </a:p>
          <a:p>
            <a:pPr>
              <a:spcBef>
                <a:spcPct val="15000"/>
              </a:spcBef>
              <a:buFontTx/>
              <a:buChar char="•"/>
              <a:defRPr/>
            </a:pPr>
            <a:endParaRPr lang="en-US" sz="2800" b="1" dirty="0">
              <a:solidFill>
                <a:schemeClr val="bg2">
                  <a:lumMod val="75000"/>
                </a:schemeClr>
              </a:solidFill>
            </a:endParaRPr>
          </a:p>
          <a:p>
            <a:pPr>
              <a:spcBef>
                <a:spcPct val="15000"/>
              </a:spcBef>
              <a:buFontTx/>
              <a:buChar char="•"/>
              <a:defRPr/>
            </a:pPr>
            <a:r>
              <a:rPr lang="en-US" sz="2800" b="1" dirty="0" err="1">
                <a:solidFill>
                  <a:schemeClr val="bg2">
                    <a:lumMod val="75000"/>
                  </a:schemeClr>
                </a:solidFill>
              </a:rPr>
              <a:t>Breastmilk</a:t>
            </a:r>
            <a:r>
              <a:rPr lang="en-US" sz="2800" b="1" dirty="0">
                <a:solidFill>
                  <a:schemeClr val="bg2">
                    <a:lumMod val="75000"/>
                  </a:schemeClr>
                </a:solidFill>
              </a:rPr>
              <a:t> is less expensive than formula.</a:t>
            </a:r>
          </a:p>
          <a:p>
            <a:pPr>
              <a:spcBef>
                <a:spcPct val="15000"/>
              </a:spcBef>
              <a:buFontTx/>
              <a:buChar char="•"/>
              <a:defRPr/>
            </a:pPr>
            <a:r>
              <a:rPr lang="en-US" sz="2800" b="1" dirty="0">
                <a:solidFill>
                  <a:schemeClr val="bg2">
                    <a:lumMod val="75000"/>
                  </a:schemeClr>
                </a:solidFill>
              </a:rPr>
              <a:t>Breastfed infants have fewer illnesses than formula-fed infants, resulting in less burden on the health care system. </a:t>
            </a:r>
          </a:p>
          <a:p>
            <a:pPr>
              <a:spcBef>
                <a:spcPct val="15000"/>
              </a:spcBef>
              <a:buFontTx/>
              <a:buChar char="•"/>
              <a:defRPr/>
            </a:pPr>
            <a:r>
              <a:rPr lang="en-US" sz="2800" b="1" dirty="0">
                <a:solidFill>
                  <a:schemeClr val="bg2">
                    <a:lumMod val="75000"/>
                  </a:schemeClr>
                </a:solidFill>
              </a:rPr>
              <a:t>Annual health care costs in the U.S. could be reduced by $3.6 billion if infants were breastfed .</a:t>
            </a:r>
          </a:p>
          <a:p>
            <a:pPr>
              <a:spcBef>
                <a:spcPct val="15000"/>
              </a:spcBef>
              <a:buFontTx/>
              <a:buChar char="•"/>
              <a:defRPr/>
            </a:pPr>
            <a:r>
              <a:rPr lang="en-US" sz="2800" b="1" dirty="0" err="1">
                <a:solidFill>
                  <a:schemeClr val="bg2">
                    <a:lumMod val="75000"/>
                  </a:schemeClr>
                </a:solidFill>
              </a:rPr>
              <a:t>Breastmilk</a:t>
            </a:r>
            <a:r>
              <a:rPr lang="en-US" sz="2800" b="1" dirty="0">
                <a:solidFill>
                  <a:schemeClr val="bg2">
                    <a:lumMod val="75000"/>
                  </a:schemeClr>
                </a:solidFill>
              </a:rPr>
              <a:t> is environmentally friendly.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4000" b="1" smtClean="0"/>
              <a:t>Successful Breastfeeding…</a:t>
            </a:r>
          </a:p>
        </p:txBody>
      </p:sp>
      <p:pic>
        <p:nvPicPr>
          <p:cNvPr id="19459" name="Picture 9" descr="IIN010Achange"/>
          <p:cNvPicPr>
            <a:picLocks noChangeAspect="1" noChangeArrowheads="1"/>
          </p:cNvPicPr>
          <p:nvPr>
            <p:ph sz="half" idx="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849688" y="1219200"/>
            <a:ext cx="4797425" cy="5562600"/>
          </a:xfrm>
          <a:noFill/>
          <a:extLst>
            <a:ext uri="{909E8E84-426E-40DD-AFC4-6F175D3DCCD1}">
              <a14:hiddenFill xmlns:a14="http://schemas.microsoft.com/office/drawing/2010/main">
                <a:solidFill>
                  <a:srgbClr val="FFFFFF"/>
                </a:solidFill>
              </a14:hiddenFill>
            </a:ext>
          </a:extLst>
        </p:spPr>
      </p:pic>
      <p:sp>
        <p:nvSpPr>
          <p:cNvPr id="16394" name="Rectangle 10"/>
          <p:cNvSpPr>
            <a:spLocks noChangeArrowheads="1"/>
          </p:cNvSpPr>
          <p:nvPr/>
        </p:nvSpPr>
        <p:spPr bwMode="auto">
          <a:xfrm>
            <a:off x="685800" y="2438400"/>
            <a:ext cx="6457950" cy="1938338"/>
          </a:xfrm>
          <a:prstGeom prst="rect">
            <a:avLst/>
          </a:prstGeom>
          <a:noFill/>
          <a:ln w="9525">
            <a:noFill/>
            <a:miter lim="800000"/>
            <a:headEnd/>
            <a:tailEnd/>
          </a:ln>
          <a:effectLst/>
        </p:spPr>
        <p:txBody>
          <a:bodyPr wrap="none">
            <a:spAutoFit/>
          </a:bodyPr>
          <a:lstStyle/>
          <a:p>
            <a:pPr>
              <a:defRPr/>
            </a:pPr>
            <a:endParaRPr lang="en-US" sz="4000" dirty="0">
              <a:effectLst>
                <a:outerShdw blurRad="38100" dist="38100" dir="2700000" algn="tl">
                  <a:srgbClr val="000000"/>
                </a:outerShdw>
              </a:effectLst>
            </a:endParaRPr>
          </a:p>
          <a:p>
            <a:pPr>
              <a:defRPr/>
            </a:pPr>
            <a:r>
              <a:rPr lang="en-US" sz="4000" b="1" dirty="0">
                <a:solidFill>
                  <a:schemeClr val="bg2">
                    <a:lumMod val="75000"/>
                  </a:schemeClr>
                </a:solidFill>
                <a:effectLst>
                  <a:outerShdw blurRad="38100" dist="38100" dir="2700000" algn="tl">
                    <a:srgbClr val="000000"/>
                  </a:outerShdw>
                </a:effectLst>
              </a:rPr>
              <a:t>Exclusive breastfeeding </a:t>
            </a:r>
          </a:p>
          <a:p>
            <a:pPr>
              <a:defRPr/>
            </a:pPr>
            <a:r>
              <a:rPr lang="en-US" sz="4000" b="1" dirty="0">
                <a:solidFill>
                  <a:schemeClr val="bg2">
                    <a:lumMod val="75000"/>
                  </a:schemeClr>
                </a:solidFill>
                <a:effectLst>
                  <a:outerShdw blurRad="38100" dist="38100" dir="2700000" algn="tl">
                    <a:srgbClr val="000000"/>
                  </a:outerShdw>
                </a:effectLst>
              </a:rPr>
              <a:t>for the first six months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z="4000" b="1" smtClean="0"/>
              <a:t>Successful Breastfeeding…</a:t>
            </a:r>
          </a:p>
        </p:txBody>
      </p:sp>
      <p:sp>
        <p:nvSpPr>
          <p:cNvPr id="65539" name="Rectangle 3"/>
          <p:cNvSpPr>
            <a:spLocks noGrp="1" noChangeArrowheads="1"/>
          </p:cNvSpPr>
          <p:nvPr>
            <p:ph idx="1"/>
          </p:nvPr>
        </p:nvSpPr>
        <p:spPr/>
        <p:txBody>
          <a:bodyPr/>
          <a:lstStyle/>
          <a:p>
            <a:pPr eaLnBrk="1" hangingPunct="1">
              <a:buFontTx/>
              <a:buNone/>
              <a:defRPr/>
            </a:pPr>
            <a:r>
              <a:rPr lang="en-US" b="1" dirty="0" smtClean="0">
                <a:solidFill>
                  <a:schemeClr val="bg2">
                    <a:lumMod val="75000"/>
                  </a:schemeClr>
                </a:solidFill>
              </a:rPr>
              <a:t>Major Hurdles</a:t>
            </a:r>
          </a:p>
          <a:p>
            <a:pPr eaLnBrk="1" hangingPunct="1">
              <a:defRPr/>
            </a:pPr>
            <a:r>
              <a:rPr lang="en-US" b="1" dirty="0" smtClean="0">
                <a:solidFill>
                  <a:schemeClr val="bg2">
                    <a:lumMod val="75000"/>
                  </a:schemeClr>
                </a:solidFill>
              </a:rPr>
              <a:t>Lack of family support</a:t>
            </a:r>
          </a:p>
          <a:p>
            <a:pPr eaLnBrk="1" hangingPunct="1">
              <a:defRPr/>
            </a:pPr>
            <a:r>
              <a:rPr lang="en-US" b="1" dirty="0" smtClean="0">
                <a:solidFill>
                  <a:schemeClr val="bg2">
                    <a:lumMod val="75000"/>
                  </a:schemeClr>
                </a:solidFill>
              </a:rPr>
              <a:t>Lack of support by health professionals</a:t>
            </a:r>
          </a:p>
          <a:p>
            <a:pPr eaLnBrk="1" hangingPunct="1">
              <a:defRPr/>
            </a:pPr>
            <a:r>
              <a:rPr lang="en-US" b="1" dirty="0" smtClean="0">
                <a:solidFill>
                  <a:schemeClr val="bg2">
                    <a:lumMod val="75000"/>
                  </a:schemeClr>
                </a:solidFill>
              </a:rPr>
              <a:t>Commercial influence</a:t>
            </a:r>
          </a:p>
          <a:p>
            <a:pPr eaLnBrk="1" hangingPunct="1">
              <a:defRPr/>
            </a:pPr>
            <a:r>
              <a:rPr lang="en-US" b="1" dirty="0" smtClean="0">
                <a:solidFill>
                  <a:schemeClr val="bg2">
                    <a:lumMod val="75000"/>
                  </a:schemeClr>
                </a:solidFill>
              </a:rPr>
              <a:t>Feeling of not enough milk among women</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p:txBody>
          <a:bodyPr/>
          <a:lstStyle/>
          <a:p>
            <a:pPr eaLnBrk="1" hangingPunct="1">
              <a:defRPr/>
            </a:pPr>
            <a:r>
              <a:rPr lang="en-US" sz="4000" b="1" smtClean="0"/>
              <a:t>Successful Breastfeeding…</a:t>
            </a:r>
          </a:p>
        </p:txBody>
      </p:sp>
      <p:sp>
        <p:nvSpPr>
          <p:cNvPr id="66563" name="Rectangle 1027"/>
          <p:cNvSpPr>
            <a:spLocks noGrp="1" noChangeArrowheads="1"/>
          </p:cNvSpPr>
          <p:nvPr>
            <p:ph idx="1"/>
          </p:nvPr>
        </p:nvSpPr>
        <p:spPr>
          <a:xfrm>
            <a:off x="914400" y="1447800"/>
            <a:ext cx="8229600" cy="4953000"/>
          </a:xfrm>
        </p:spPr>
        <p:txBody>
          <a:bodyPr/>
          <a:lstStyle/>
          <a:p>
            <a:pPr eaLnBrk="1" hangingPunct="1">
              <a:buFontTx/>
              <a:buNone/>
              <a:defRPr/>
            </a:pPr>
            <a:endParaRPr lang="en-US" sz="2400" b="1" dirty="0" smtClean="0">
              <a:solidFill>
                <a:schemeClr val="bg2">
                  <a:lumMod val="75000"/>
                </a:schemeClr>
              </a:solidFill>
            </a:endParaRPr>
          </a:p>
          <a:p>
            <a:pPr eaLnBrk="1" hangingPunct="1">
              <a:buFontTx/>
              <a:buNone/>
              <a:defRPr/>
            </a:pPr>
            <a:r>
              <a:rPr lang="en-US" sz="2400" b="1" dirty="0" smtClean="0">
                <a:solidFill>
                  <a:schemeClr val="bg2">
                    <a:lumMod val="75000"/>
                  </a:schemeClr>
                </a:solidFill>
              </a:rPr>
              <a:t>Important Do’s</a:t>
            </a:r>
          </a:p>
          <a:p>
            <a:pPr eaLnBrk="1" hangingPunct="1">
              <a:defRPr/>
            </a:pPr>
            <a:r>
              <a:rPr lang="en-US" sz="2400" b="1" dirty="0" smtClean="0">
                <a:solidFill>
                  <a:schemeClr val="bg2">
                    <a:lumMod val="75000"/>
                  </a:schemeClr>
                </a:solidFill>
                <a:effectLst>
                  <a:outerShdw blurRad="38100" dist="38100" dir="2700000" algn="tl">
                    <a:srgbClr val="FFFFFF"/>
                  </a:outerShdw>
                </a:effectLst>
                <a:cs typeface="Times New Roman" pitchFamily="18" charset="0"/>
              </a:rPr>
              <a:t>Initiate breastfeeding as early as possible within one hour of birth.</a:t>
            </a:r>
          </a:p>
          <a:p>
            <a:pPr eaLnBrk="1" hangingPunct="1">
              <a:defRPr/>
            </a:pPr>
            <a:r>
              <a:rPr lang="en-US" sz="2400" b="1" dirty="0" smtClean="0">
                <a:solidFill>
                  <a:schemeClr val="bg2">
                    <a:lumMod val="75000"/>
                  </a:schemeClr>
                </a:solidFill>
                <a:effectLst>
                  <a:outerShdw blurRad="38100" dist="38100" dir="2700000" algn="tl">
                    <a:srgbClr val="FFFFFF"/>
                  </a:outerShdw>
                </a:effectLst>
                <a:cs typeface="Times New Roman" pitchFamily="18" charset="0"/>
              </a:rPr>
              <a:t>Do not give the baby any </a:t>
            </a:r>
            <a:r>
              <a:rPr lang="en-US" sz="2400" b="1" dirty="0" err="1" smtClean="0">
                <a:solidFill>
                  <a:schemeClr val="bg2">
                    <a:lumMod val="75000"/>
                  </a:schemeClr>
                </a:solidFill>
                <a:effectLst>
                  <a:outerShdw blurRad="38100" dist="38100" dir="2700000" algn="tl">
                    <a:srgbClr val="FFFFFF"/>
                  </a:outerShdw>
                </a:effectLst>
                <a:cs typeface="Times New Roman" pitchFamily="18" charset="0"/>
              </a:rPr>
              <a:t>prelacteal</a:t>
            </a:r>
            <a:r>
              <a:rPr lang="en-US" sz="2400" b="1" dirty="0" smtClean="0">
                <a:solidFill>
                  <a:schemeClr val="bg2">
                    <a:lumMod val="75000"/>
                  </a:schemeClr>
                </a:solidFill>
                <a:effectLst>
                  <a:outerShdw blurRad="38100" dist="38100" dir="2700000" algn="tl">
                    <a:srgbClr val="FFFFFF"/>
                  </a:outerShdw>
                </a:effectLst>
                <a:cs typeface="Times New Roman" pitchFamily="18" charset="0"/>
              </a:rPr>
              <a:t> feeds</a:t>
            </a:r>
          </a:p>
          <a:p>
            <a:pPr eaLnBrk="1" hangingPunct="1">
              <a:defRPr/>
            </a:pPr>
            <a:r>
              <a:rPr lang="en-US" sz="2400" b="1" dirty="0" smtClean="0">
                <a:solidFill>
                  <a:schemeClr val="bg2">
                    <a:lumMod val="75000"/>
                  </a:schemeClr>
                </a:solidFill>
                <a:effectLst>
                  <a:outerShdw blurRad="38100" dist="38100" dir="2700000" algn="tl">
                    <a:srgbClr val="FFFFFF"/>
                  </a:outerShdw>
                </a:effectLst>
                <a:cs typeface="Times New Roman" pitchFamily="18" charset="0"/>
              </a:rPr>
              <a:t>No bottles, artificial teats or pacifier </a:t>
            </a:r>
          </a:p>
          <a:p>
            <a:pPr eaLnBrk="1" hangingPunct="1">
              <a:defRPr/>
            </a:pPr>
            <a:r>
              <a:rPr lang="en-US" sz="2400" b="1" dirty="0" smtClean="0">
                <a:solidFill>
                  <a:schemeClr val="bg2">
                    <a:lumMod val="75000"/>
                  </a:schemeClr>
                </a:solidFill>
                <a:effectLst>
                  <a:outerShdw blurRad="38100" dist="38100" dir="2700000" algn="tl">
                    <a:srgbClr val="FFFFFF"/>
                  </a:outerShdw>
                </a:effectLst>
                <a:cs typeface="Times New Roman" pitchFamily="18" charset="0"/>
              </a:rPr>
              <a:t>Breastfeeding on demand at least 8-10 times in a day and at night a</a:t>
            </a:r>
          </a:p>
          <a:p>
            <a:pPr eaLnBrk="1" hangingPunct="1">
              <a:defRPr/>
            </a:pPr>
            <a:r>
              <a:rPr lang="en-US" sz="2400" b="1" dirty="0" smtClean="0">
                <a:solidFill>
                  <a:schemeClr val="bg2">
                    <a:lumMod val="75000"/>
                  </a:schemeClr>
                </a:solidFill>
                <a:effectLst>
                  <a:outerShdw blurRad="38100" dist="38100" dir="2700000" algn="tl">
                    <a:srgbClr val="FFFFFF"/>
                  </a:outerShdw>
                </a:effectLst>
                <a:latin typeface="Times New Roman" pitchFamily="18" charset="0"/>
                <a:cs typeface="Times New Roman" pitchFamily="18" charset="0"/>
              </a:rPr>
              <a:t> </a:t>
            </a:r>
            <a:r>
              <a:rPr lang="en-US" sz="2400" b="1" dirty="0" smtClean="0">
                <a:solidFill>
                  <a:schemeClr val="bg2">
                    <a:lumMod val="75000"/>
                  </a:schemeClr>
                </a:solidFill>
                <a:effectLst>
                  <a:outerShdw blurRad="38100" dist="38100" dir="2700000" algn="tl">
                    <a:srgbClr val="FFFFFF"/>
                  </a:outerShdw>
                </a:effectLst>
                <a:cs typeface="Times New Roman" pitchFamily="18" charset="0"/>
              </a:rPr>
              <a:t>Breastfeed in a correct position</a:t>
            </a:r>
          </a:p>
          <a:p>
            <a:pPr eaLnBrk="1" hangingPunct="1">
              <a:defRPr/>
            </a:pPr>
            <a:r>
              <a:rPr lang="en-US" sz="2400" b="1" dirty="0" smtClean="0">
                <a:solidFill>
                  <a:schemeClr val="bg2">
                    <a:lumMod val="75000"/>
                  </a:schemeClr>
                </a:solidFill>
                <a:effectLst>
                  <a:outerShdw blurRad="38100" dist="38100" dir="2700000" algn="tl">
                    <a:srgbClr val="FFFFFF"/>
                  </a:outerShdw>
                </a:effectLst>
                <a:cs typeface="Times New Roman" pitchFamily="18" charset="0"/>
              </a:rPr>
              <a:t>Build mother’s confidence to sustain good milk supply and alleviate feeling of not enough milk.</a:t>
            </a:r>
          </a:p>
          <a:p>
            <a:pPr eaLnBrk="1" hangingPunct="1">
              <a:defRPr/>
            </a:pPr>
            <a:endParaRPr lang="en-US" sz="2400" b="1" dirty="0" smtClean="0">
              <a:solidFill>
                <a:schemeClr val="bg2">
                  <a:lumMod val="75000"/>
                </a:schemeClr>
              </a:solidFill>
            </a:endParaRPr>
          </a:p>
          <a:p>
            <a:pPr eaLnBrk="1" hangingPunct="1">
              <a:buFontTx/>
              <a:buNone/>
              <a:defRPr/>
            </a:pPr>
            <a:endParaRPr lang="en-US"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defRPr/>
            </a:pPr>
            <a:r>
              <a:rPr lang="en-US" sz="4000" b="1" dirty="0" smtClean="0"/>
              <a:t>Successful Breastfeeding…</a:t>
            </a:r>
          </a:p>
        </p:txBody>
      </p:sp>
      <p:sp>
        <p:nvSpPr>
          <p:cNvPr id="19461" name="Rectangle 5"/>
          <p:cNvSpPr>
            <a:spLocks noGrp="1" noChangeArrowheads="1"/>
          </p:cNvSpPr>
          <p:nvPr>
            <p:ph type="body" sz="half" idx="1"/>
          </p:nvPr>
        </p:nvSpPr>
        <p:spPr/>
        <p:txBody>
          <a:bodyPr/>
          <a:lstStyle/>
          <a:p>
            <a:pPr eaLnBrk="1" hangingPunct="1">
              <a:defRPr/>
            </a:pPr>
            <a:r>
              <a:rPr lang="en-US" sz="2800" b="1" dirty="0" smtClean="0">
                <a:solidFill>
                  <a:schemeClr val="bg2">
                    <a:lumMod val="75000"/>
                  </a:schemeClr>
                </a:solidFill>
              </a:rPr>
              <a:t>Initiate Breastfeeding Within One Hour of Birth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382000" cy="5678488"/>
          </a:xfrm>
          <a:prstGeom prst="rect">
            <a:avLst/>
          </a:prstGeom>
        </p:spPr>
        <p:txBody>
          <a:bodyPr>
            <a:spAutoFit/>
          </a:bodyPr>
          <a:lstStyle/>
          <a:p>
            <a:pPr>
              <a:spcBef>
                <a:spcPct val="15000"/>
              </a:spcBef>
              <a:defRPr/>
            </a:pPr>
            <a:endParaRPr lang="en-US" dirty="0"/>
          </a:p>
          <a:p>
            <a:pPr>
              <a:spcBef>
                <a:spcPct val="15000"/>
              </a:spcBef>
              <a:defRPr/>
            </a:pPr>
            <a:r>
              <a:rPr lang="en-US" sz="4000" b="1" dirty="0">
                <a:solidFill>
                  <a:schemeClr val="bg2">
                    <a:lumMod val="75000"/>
                  </a:schemeClr>
                </a:solidFill>
              </a:rPr>
              <a:t>SUPPORTING THE BREASTFEEDING BY NURSES </a:t>
            </a:r>
          </a:p>
          <a:p>
            <a:pPr>
              <a:spcBef>
                <a:spcPct val="15000"/>
              </a:spcBef>
              <a:defRPr/>
            </a:pPr>
            <a:endParaRPr lang="en-US" sz="2800" b="1" dirty="0">
              <a:solidFill>
                <a:schemeClr val="bg2">
                  <a:lumMod val="75000"/>
                </a:schemeClr>
              </a:solidFill>
            </a:endParaRPr>
          </a:p>
          <a:p>
            <a:pPr>
              <a:spcBef>
                <a:spcPct val="15000"/>
              </a:spcBef>
              <a:buFontTx/>
              <a:buChar char="•"/>
              <a:defRPr/>
            </a:pPr>
            <a:r>
              <a:rPr lang="en-US" sz="3600" b="1" dirty="0">
                <a:solidFill>
                  <a:schemeClr val="bg2">
                    <a:lumMod val="75000"/>
                  </a:schemeClr>
                </a:solidFill>
              </a:rPr>
              <a:t>Nurses play an important role in helping women breastfeed.</a:t>
            </a:r>
          </a:p>
          <a:p>
            <a:pPr>
              <a:spcBef>
                <a:spcPct val="15000"/>
              </a:spcBef>
              <a:buFontTx/>
              <a:buChar char="•"/>
              <a:defRPr/>
            </a:pPr>
            <a:r>
              <a:rPr lang="en-US" sz="3600" b="1" dirty="0">
                <a:solidFill>
                  <a:schemeClr val="bg2">
                    <a:lumMod val="75000"/>
                  </a:schemeClr>
                </a:solidFill>
              </a:rPr>
              <a:t>A key goal is to help prolong the exclusivity of breastfeeding to 6 months and the duration of breastfeeding to at least 1 year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153400" cy="10906125"/>
          </a:xfrm>
          <a:prstGeom prst="rect">
            <a:avLst/>
          </a:prstGeom>
        </p:spPr>
        <p:txBody>
          <a:bodyPr>
            <a:spAutoFit/>
          </a:bodyPr>
          <a:lstStyle/>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r>
              <a:rPr lang="en-US" dirty="0"/>
              <a:t>                     </a:t>
            </a:r>
            <a:r>
              <a:rPr lang="en-US" sz="2400" dirty="0">
                <a:solidFill>
                  <a:srgbClr val="FF0000"/>
                </a:solidFill>
              </a:rPr>
              <a:t>HISTORY OF BREAST FEEDING</a:t>
            </a:r>
          </a:p>
          <a:p>
            <a:pPr eaLnBrk="1" hangingPunct="1">
              <a:spcBef>
                <a:spcPct val="15000"/>
              </a:spcBef>
              <a:defRPr/>
            </a:pPr>
            <a:endParaRPr lang="en-US" dirty="0"/>
          </a:p>
          <a:p>
            <a:pPr eaLnBrk="1" hangingPunct="1">
              <a:spcBef>
                <a:spcPct val="15000"/>
              </a:spcBef>
              <a:defRPr/>
            </a:pPr>
            <a:endParaRPr lang="en-US" dirty="0"/>
          </a:p>
          <a:p>
            <a:pPr algn="just" eaLnBrk="1" hangingPunct="1">
              <a:spcBef>
                <a:spcPct val="15000"/>
              </a:spcBef>
              <a:buFont typeface="Arial" pitchFamily="34" charset="0"/>
              <a:buChar char="•"/>
              <a:defRPr/>
            </a:pPr>
            <a:r>
              <a:rPr lang="en-US" sz="2800" dirty="0">
                <a:solidFill>
                  <a:schemeClr val="bg2">
                    <a:lumMod val="50000"/>
                  </a:schemeClr>
                </a:solidFill>
              </a:rPr>
              <a:t> </a:t>
            </a:r>
            <a:r>
              <a:rPr lang="en-US" sz="2800" b="1" dirty="0">
                <a:solidFill>
                  <a:schemeClr val="bg2">
                    <a:lumMod val="50000"/>
                  </a:schemeClr>
                </a:solidFill>
              </a:rPr>
              <a:t>Women have breastfed for hundreds of years. </a:t>
            </a:r>
          </a:p>
          <a:p>
            <a:pPr algn="just" eaLnBrk="1" hangingPunct="1">
              <a:spcBef>
                <a:spcPct val="15000"/>
              </a:spcBef>
              <a:buFont typeface="Arial" pitchFamily="34" charset="0"/>
              <a:buChar char="•"/>
              <a:defRPr/>
            </a:pPr>
            <a:r>
              <a:rPr lang="en-US" sz="2800" b="1" dirty="0">
                <a:solidFill>
                  <a:schemeClr val="bg2">
                    <a:lumMod val="50000"/>
                  </a:schemeClr>
                </a:solidFill>
              </a:rPr>
              <a:t> Breastfeeding lost favor in the 20</a:t>
            </a:r>
            <a:r>
              <a:rPr lang="en-US" sz="2800" b="1" baseline="30000" dirty="0">
                <a:solidFill>
                  <a:schemeClr val="bg2">
                    <a:lumMod val="50000"/>
                  </a:schemeClr>
                </a:solidFill>
              </a:rPr>
              <a:t>th</a:t>
            </a:r>
            <a:r>
              <a:rPr lang="en-US" sz="2800" b="1" dirty="0">
                <a:solidFill>
                  <a:schemeClr val="bg2">
                    <a:lumMod val="50000"/>
                  </a:schemeClr>
                </a:solidFill>
              </a:rPr>
              <a:t> century  </a:t>
            </a:r>
          </a:p>
          <a:p>
            <a:pPr algn="just" eaLnBrk="1" hangingPunct="1">
              <a:spcBef>
                <a:spcPct val="15000"/>
              </a:spcBef>
              <a:defRPr/>
            </a:pPr>
            <a:r>
              <a:rPr lang="en-US" sz="2800" b="1" dirty="0">
                <a:solidFill>
                  <a:schemeClr val="bg2">
                    <a:lumMod val="50000"/>
                  </a:schemeClr>
                </a:solidFill>
              </a:rPr>
              <a:t>  for economic and societal reasons, including </a:t>
            </a:r>
          </a:p>
          <a:p>
            <a:pPr algn="just" eaLnBrk="1" hangingPunct="1">
              <a:spcBef>
                <a:spcPct val="15000"/>
              </a:spcBef>
              <a:defRPr/>
            </a:pPr>
            <a:r>
              <a:rPr lang="en-US" sz="2800" b="1" dirty="0">
                <a:solidFill>
                  <a:schemeClr val="bg2">
                    <a:lumMod val="50000"/>
                  </a:schemeClr>
                </a:solidFill>
              </a:rPr>
              <a:t>  the introduction of formula. </a:t>
            </a:r>
          </a:p>
          <a:p>
            <a:pPr algn="just" eaLnBrk="1" hangingPunct="1">
              <a:spcBef>
                <a:spcPct val="15000"/>
              </a:spcBef>
              <a:buFont typeface="Arial" pitchFamily="34" charset="0"/>
              <a:buChar char="•"/>
              <a:defRPr/>
            </a:pPr>
            <a:r>
              <a:rPr lang="en-US" sz="2800" b="1" dirty="0">
                <a:solidFill>
                  <a:schemeClr val="bg2">
                    <a:lumMod val="50000"/>
                  </a:schemeClr>
                </a:solidFill>
              </a:rPr>
              <a:t> The body of literature supporting breast-feeding  has grown during the past few decades.</a:t>
            </a:r>
          </a:p>
          <a:p>
            <a:pPr algn="just" eaLnBrk="1" hangingPunct="1">
              <a:spcBef>
                <a:spcPct val="15000"/>
              </a:spcBef>
              <a:defRPr/>
            </a:pPr>
            <a:endParaRPr lang="en-US" sz="2800" dirty="0">
              <a:solidFill>
                <a:schemeClr val="bg2">
                  <a:lumMod val="50000"/>
                </a:schemeClr>
              </a:solidFill>
            </a:endParaRPr>
          </a:p>
          <a:p>
            <a:pPr algn="just"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a:p>
            <a:pPr eaLnBrk="1" hangingPunct="1">
              <a:spcBef>
                <a:spcPct val="15000"/>
              </a:spcBef>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382000" cy="5091113"/>
          </a:xfrm>
          <a:prstGeom prst="rect">
            <a:avLst/>
          </a:prstGeom>
        </p:spPr>
        <p:txBody>
          <a:bodyPr>
            <a:spAutoFit/>
          </a:bodyPr>
          <a:lstStyle/>
          <a:p>
            <a:pPr>
              <a:spcBef>
                <a:spcPct val="15000"/>
              </a:spcBef>
              <a:buFontTx/>
              <a:buChar char="•"/>
              <a:defRPr/>
            </a:pPr>
            <a:endParaRPr lang="en-US" sz="2800" b="1" dirty="0">
              <a:solidFill>
                <a:schemeClr val="bg2">
                  <a:lumMod val="75000"/>
                </a:schemeClr>
              </a:solidFill>
            </a:endParaRPr>
          </a:p>
          <a:p>
            <a:pPr>
              <a:spcBef>
                <a:spcPct val="15000"/>
              </a:spcBef>
              <a:buFontTx/>
              <a:buChar char="•"/>
              <a:defRPr/>
            </a:pPr>
            <a:endParaRPr lang="en-US" sz="2800" b="1" dirty="0">
              <a:solidFill>
                <a:schemeClr val="bg2">
                  <a:lumMod val="75000"/>
                </a:schemeClr>
              </a:solidFill>
            </a:endParaRPr>
          </a:p>
          <a:p>
            <a:pPr>
              <a:spcBef>
                <a:spcPct val="15000"/>
              </a:spcBef>
              <a:buFontTx/>
              <a:buChar char="•"/>
              <a:defRPr/>
            </a:pPr>
            <a:r>
              <a:rPr lang="en-US" sz="2800" b="1" dirty="0">
                <a:solidFill>
                  <a:schemeClr val="bg2">
                    <a:lumMod val="75000"/>
                  </a:schemeClr>
                </a:solidFill>
              </a:rPr>
              <a:t>Few nurses take the time to reflect on their own breastfeeding culture or to fairly assess the breastfeeding culture of women they care for.  </a:t>
            </a:r>
          </a:p>
          <a:p>
            <a:pPr>
              <a:spcBef>
                <a:spcPct val="15000"/>
              </a:spcBef>
              <a:buFontTx/>
              <a:buChar char="•"/>
              <a:defRPr/>
            </a:pPr>
            <a:endParaRPr lang="en-US" sz="2800" b="1" dirty="0">
              <a:solidFill>
                <a:schemeClr val="bg2">
                  <a:lumMod val="75000"/>
                </a:schemeClr>
              </a:solidFill>
            </a:endParaRPr>
          </a:p>
          <a:p>
            <a:pPr>
              <a:spcBef>
                <a:spcPct val="15000"/>
              </a:spcBef>
              <a:buFontTx/>
              <a:buChar char="•"/>
              <a:defRPr/>
            </a:pPr>
            <a:r>
              <a:rPr lang="en-US" sz="2800" b="1" dirty="0">
                <a:solidFill>
                  <a:schemeClr val="bg2">
                    <a:lumMod val="75000"/>
                  </a:schemeClr>
                </a:solidFill>
              </a:rPr>
              <a:t>A health care provider’s own beliefs, experiences and culture can interfere with the ability to provide breastfeeding support, care and assessment</a:t>
            </a:r>
            <a:r>
              <a:rPr lang="en-US"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620000" cy="5053013"/>
          </a:xfrm>
          <a:prstGeom prst="rect">
            <a:avLst/>
          </a:prstGeom>
        </p:spPr>
        <p:txBody>
          <a:bodyPr>
            <a:spAutoFit/>
          </a:bodyPr>
          <a:lstStyle/>
          <a:p>
            <a:pPr>
              <a:spcBef>
                <a:spcPct val="15000"/>
              </a:spcBef>
              <a:defRPr/>
            </a:pPr>
            <a:endParaRPr lang="en-US" sz="2800" b="1" dirty="0">
              <a:solidFill>
                <a:schemeClr val="bg2">
                  <a:lumMod val="75000"/>
                </a:schemeClr>
              </a:solidFill>
            </a:endParaRPr>
          </a:p>
          <a:p>
            <a:pPr>
              <a:spcBef>
                <a:spcPct val="15000"/>
              </a:spcBef>
              <a:defRPr/>
            </a:pPr>
            <a:endParaRPr lang="en-US" sz="2800" b="1" dirty="0">
              <a:solidFill>
                <a:schemeClr val="bg2">
                  <a:lumMod val="75000"/>
                </a:schemeClr>
              </a:solidFill>
            </a:endParaRPr>
          </a:p>
          <a:p>
            <a:pPr>
              <a:spcBef>
                <a:spcPct val="15000"/>
              </a:spcBef>
              <a:defRPr/>
            </a:pPr>
            <a:r>
              <a:rPr lang="en-US" sz="3200" b="1" dirty="0">
                <a:solidFill>
                  <a:schemeClr val="bg2">
                    <a:lumMod val="75000"/>
                  </a:schemeClr>
                </a:solidFill>
              </a:rPr>
              <a:t>Breastfeeding Cultural Assessment</a:t>
            </a:r>
          </a:p>
          <a:p>
            <a:pPr>
              <a:spcBef>
                <a:spcPct val="15000"/>
              </a:spcBef>
              <a:defRPr/>
            </a:pPr>
            <a:endParaRPr lang="en-US" sz="2800" b="1" dirty="0">
              <a:solidFill>
                <a:schemeClr val="bg2">
                  <a:lumMod val="75000"/>
                </a:schemeClr>
              </a:solidFill>
            </a:endParaRPr>
          </a:p>
          <a:p>
            <a:pPr>
              <a:spcBef>
                <a:spcPct val="15000"/>
              </a:spcBef>
              <a:defRPr/>
            </a:pPr>
            <a:endParaRPr lang="en-US" sz="2800" b="1" dirty="0">
              <a:solidFill>
                <a:schemeClr val="bg2">
                  <a:lumMod val="75000"/>
                </a:schemeClr>
              </a:solidFill>
            </a:endParaRPr>
          </a:p>
          <a:p>
            <a:pPr marL="574675" lvl="1" indent="-341313">
              <a:spcBef>
                <a:spcPct val="15000"/>
              </a:spcBef>
              <a:buFont typeface="Arial" pitchFamily="34" charset="0"/>
              <a:buChar char="•"/>
              <a:defRPr/>
            </a:pPr>
            <a:r>
              <a:rPr lang="en-US" sz="2800" b="1" dirty="0">
                <a:solidFill>
                  <a:schemeClr val="bg2">
                    <a:lumMod val="75000"/>
                  </a:schemeClr>
                </a:solidFill>
              </a:rPr>
              <a:t>Exposure to breastfeeding</a:t>
            </a:r>
          </a:p>
          <a:p>
            <a:pPr marL="574675" lvl="1" indent="-341313">
              <a:spcBef>
                <a:spcPct val="15000"/>
              </a:spcBef>
              <a:buFont typeface="Arial" pitchFamily="34" charset="0"/>
              <a:buChar char="•"/>
              <a:defRPr/>
            </a:pPr>
            <a:r>
              <a:rPr lang="en-US" sz="2800" b="1" dirty="0">
                <a:solidFill>
                  <a:schemeClr val="bg2">
                    <a:lumMod val="75000"/>
                  </a:schemeClr>
                </a:solidFill>
              </a:rPr>
              <a:t>Knowledge of breastfeeding</a:t>
            </a:r>
          </a:p>
          <a:p>
            <a:pPr marL="574675" lvl="1" indent="-341313">
              <a:spcBef>
                <a:spcPct val="15000"/>
              </a:spcBef>
              <a:buFont typeface="Arial" pitchFamily="34" charset="0"/>
              <a:buChar char="•"/>
              <a:defRPr/>
            </a:pPr>
            <a:r>
              <a:rPr lang="en-US" sz="2800" b="1" dirty="0">
                <a:solidFill>
                  <a:schemeClr val="bg2">
                    <a:lumMod val="75000"/>
                  </a:schemeClr>
                </a:solidFill>
              </a:rPr>
              <a:t>Childbirth beliefs</a:t>
            </a:r>
          </a:p>
          <a:p>
            <a:pPr marL="574675" lvl="1" indent="-341313">
              <a:spcBef>
                <a:spcPct val="15000"/>
              </a:spcBef>
              <a:buFont typeface="Arial" pitchFamily="34" charset="0"/>
              <a:buChar char="•"/>
              <a:defRPr/>
            </a:pPr>
            <a:r>
              <a:rPr lang="en-US" sz="2800" b="1" dirty="0">
                <a:solidFill>
                  <a:schemeClr val="bg2">
                    <a:lumMod val="75000"/>
                  </a:schemeClr>
                </a:solidFill>
              </a:rPr>
              <a:t>Confidence vs. fear</a:t>
            </a:r>
          </a:p>
          <a:p>
            <a:pPr marL="574675" lvl="1" indent="-341313">
              <a:spcBef>
                <a:spcPct val="15000"/>
              </a:spcBef>
              <a:buFont typeface="Arial" pitchFamily="34" charset="0"/>
              <a:buChar char="•"/>
              <a:defRPr/>
            </a:pPr>
            <a:r>
              <a:rPr lang="en-US" sz="2800" b="1" dirty="0">
                <a:solidFill>
                  <a:schemeClr val="bg2">
                    <a:lumMod val="75000"/>
                  </a:schemeClr>
                </a:solidFill>
              </a:rPr>
              <a:t>Infant care beliefs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620000" cy="4862513"/>
          </a:xfrm>
          <a:prstGeom prst="rect">
            <a:avLst/>
          </a:prstGeom>
        </p:spPr>
        <p:txBody>
          <a:bodyPr>
            <a:spAutoFit/>
          </a:bodyPr>
          <a:lstStyle/>
          <a:p>
            <a:pPr>
              <a:defRPr/>
            </a:pPr>
            <a:endParaRPr lang="en-US" sz="2400" b="1" dirty="0">
              <a:solidFill>
                <a:schemeClr val="bg2">
                  <a:lumMod val="75000"/>
                </a:schemeClr>
              </a:solidFill>
            </a:endParaRPr>
          </a:p>
          <a:p>
            <a:pPr>
              <a:defRPr/>
            </a:pPr>
            <a:endParaRPr lang="en-US" sz="2400" b="1" dirty="0">
              <a:solidFill>
                <a:schemeClr val="bg2">
                  <a:lumMod val="75000"/>
                </a:schemeClr>
              </a:solidFill>
            </a:endParaRPr>
          </a:p>
          <a:p>
            <a:pPr>
              <a:defRPr/>
            </a:pPr>
            <a:r>
              <a:rPr lang="en-US" sz="2400" b="1" dirty="0">
                <a:solidFill>
                  <a:schemeClr val="bg2">
                    <a:lumMod val="75000"/>
                  </a:schemeClr>
                </a:solidFill>
              </a:rPr>
              <a:t>THE BREASTFEEDING – PRECONCEPTION</a:t>
            </a:r>
          </a:p>
          <a:p>
            <a:pPr>
              <a:defRPr/>
            </a:pPr>
            <a:endParaRPr lang="en-US" sz="2400" b="1" dirty="0">
              <a:solidFill>
                <a:schemeClr val="bg2">
                  <a:lumMod val="75000"/>
                </a:schemeClr>
              </a:solidFill>
            </a:endParaRPr>
          </a:p>
          <a:p>
            <a:pPr>
              <a:buFontTx/>
              <a:buChar char="•"/>
              <a:defRPr/>
            </a:pPr>
            <a:endParaRPr lang="en-US" dirty="0"/>
          </a:p>
          <a:p>
            <a:pPr>
              <a:buFontTx/>
              <a:buChar char="•"/>
              <a:defRPr/>
            </a:pPr>
            <a:r>
              <a:rPr lang="en-US" sz="2800" b="1" dirty="0">
                <a:solidFill>
                  <a:schemeClr val="bg2">
                    <a:lumMod val="75000"/>
                  </a:schemeClr>
                </a:solidFill>
              </a:rPr>
              <a:t>Few women receive preconception counseling about breastfeeding.</a:t>
            </a:r>
          </a:p>
          <a:p>
            <a:pPr>
              <a:buFontTx/>
              <a:buChar char="•"/>
              <a:defRPr/>
            </a:pPr>
            <a:r>
              <a:rPr lang="en-US" sz="2800" b="1" dirty="0">
                <a:solidFill>
                  <a:schemeClr val="bg2">
                    <a:lumMod val="75000"/>
                  </a:schemeClr>
                </a:solidFill>
              </a:rPr>
              <a:t>Nurses should promote breastfeeding before women become pregnant.</a:t>
            </a:r>
          </a:p>
          <a:p>
            <a:pPr>
              <a:buFontTx/>
              <a:buChar char="•"/>
              <a:defRPr/>
            </a:pPr>
            <a:r>
              <a:rPr lang="en-US" sz="2800" b="1" dirty="0">
                <a:solidFill>
                  <a:schemeClr val="bg2">
                    <a:lumMod val="75000"/>
                  </a:schemeClr>
                </a:solidFill>
              </a:rPr>
              <a:t>Understanding the goals of breastfeeding before delivery may make the transition to breastfeeding easier.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10600" cy="4668838"/>
          </a:xfrm>
          <a:prstGeom prst="rect">
            <a:avLst/>
          </a:prstGeom>
        </p:spPr>
        <p:txBody>
          <a:bodyPr>
            <a:spAutoFit/>
          </a:bodyPr>
          <a:lstStyle/>
          <a:p>
            <a:pPr>
              <a:spcBef>
                <a:spcPct val="5000"/>
              </a:spcBef>
              <a:defRPr/>
            </a:pPr>
            <a:endParaRPr lang="en-US" sz="2800" b="1" dirty="0">
              <a:solidFill>
                <a:schemeClr val="bg2">
                  <a:lumMod val="75000"/>
                </a:schemeClr>
              </a:solidFill>
            </a:endParaRPr>
          </a:p>
          <a:p>
            <a:pPr>
              <a:spcBef>
                <a:spcPct val="5000"/>
              </a:spcBef>
              <a:defRPr/>
            </a:pPr>
            <a:endParaRPr lang="en-US" sz="2800" b="1" dirty="0">
              <a:solidFill>
                <a:schemeClr val="bg2">
                  <a:lumMod val="75000"/>
                </a:schemeClr>
              </a:solidFill>
            </a:endParaRPr>
          </a:p>
          <a:p>
            <a:pPr>
              <a:spcBef>
                <a:spcPct val="5000"/>
              </a:spcBef>
              <a:defRPr/>
            </a:pPr>
            <a:r>
              <a:rPr lang="en-US" sz="2800" b="1" dirty="0">
                <a:solidFill>
                  <a:schemeClr val="bg2">
                    <a:lumMod val="75000"/>
                  </a:schemeClr>
                </a:solidFill>
              </a:rPr>
              <a:t>THE BREASTFEEDING : ANTEPARTUM</a:t>
            </a:r>
          </a:p>
          <a:p>
            <a:pPr>
              <a:spcBef>
                <a:spcPct val="5000"/>
              </a:spcBef>
              <a:defRPr/>
            </a:pPr>
            <a:endParaRPr lang="en-US" dirty="0"/>
          </a:p>
          <a:p>
            <a:pPr>
              <a:spcBef>
                <a:spcPct val="5000"/>
              </a:spcBef>
              <a:defRPr/>
            </a:pPr>
            <a:endParaRPr lang="en-US" dirty="0"/>
          </a:p>
          <a:p>
            <a:pPr>
              <a:spcBef>
                <a:spcPct val="5000"/>
              </a:spcBef>
              <a:defRPr/>
            </a:pPr>
            <a:r>
              <a:rPr lang="en-US" sz="2400" b="1" dirty="0">
                <a:solidFill>
                  <a:schemeClr val="bg2">
                    <a:lumMod val="75000"/>
                  </a:schemeClr>
                </a:solidFill>
              </a:rPr>
              <a:t>Teach the science and benefits of     breastfeeding at each prenatal visit.</a:t>
            </a:r>
          </a:p>
          <a:p>
            <a:pPr>
              <a:spcBef>
                <a:spcPct val="5000"/>
              </a:spcBef>
              <a:buFontTx/>
              <a:buChar char="•"/>
              <a:defRPr/>
            </a:pPr>
            <a:r>
              <a:rPr lang="en-US" sz="2400" b="1" dirty="0">
                <a:solidFill>
                  <a:schemeClr val="bg2">
                    <a:lumMod val="75000"/>
                  </a:schemeClr>
                </a:solidFill>
              </a:rPr>
              <a:t>Provide printed materials.</a:t>
            </a:r>
          </a:p>
          <a:p>
            <a:pPr>
              <a:spcBef>
                <a:spcPct val="5000"/>
              </a:spcBef>
              <a:buFontTx/>
              <a:buChar char="•"/>
              <a:defRPr/>
            </a:pPr>
            <a:r>
              <a:rPr lang="en-US" sz="2400" b="1" dirty="0">
                <a:solidFill>
                  <a:schemeClr val="bg2">
                    <a:lumMod val="75000"/>
                  </a:schemeClr>
                </a:solidFill>
              </a:rPr>
              <a:t>Consistently deliver the message to begin breastfeeding within 30 minutes of delivery and breastfeed every 2 to 3 hours.</a:t>
            </a:r>
          </a:p>
          <a:p>
            <a:pPr>
              <a:spcBef>
                <a:spcPct val="5000"/>
              </a:spcBef>
              <a:buFontTx/>
              <a:buChar char="•"/>
              <a:defRPr/>
            </a:pPr>
            <a:r>
              <a:rPr lang="en-US" sz="2400" b="1" dirty="0">
                <a:solidFill>
                  <a:schemeClr val="bg2">
                    <a:lumMod val="75000"/>
                  </a:schemeClr>
                </a:solidFill>
              </a:rPr>
              <a:t>Introduce positioning and latch-on</a:t>
            </a:r>
            <a:r>
              <a:rPr lang="en-US"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7086600" cy="5349875"/>
          </a:xfrm>
          <a:prstGeom prst="rect">
            <a:avLst/>
          </a:prstGeom>
        </p:spPr>
        <p:txBody>
          <a:bodyPr>
            <a:spAutoFit/>
          </a:bodyPr>
          <a:lstStyle/>
          <a:p>
            <a:pPr>
              <a:spcBef>
                <a:spcPct val="15000"/>
              </a:spcBef>
              <a:defRPr/>
            </a:pPr>
            <a:endParaRPr lang="en-US" sz="2800" b="1" dirty="0">
              <a:solidFill>
                <a:schemeClr val="bg2">
                  <a:lumMod val="75000"/>
                </a:schemeClr>
              </a:solidFill>
            </a:endParaRPr>
          </a:p>
          <a:p>
            <a:pPr>
              <a:spcBef>
                <a:spcPct val="15000"/>
              </a:spcBef>
              <a:defRPr/>
            </a:pPr>
            <a:endParaRPr lang="en-US" sz="2800" b="1" dirty="0">
              <a:solidFill>
                <a:schemeClr val="bg2">
                  <a:lumMod val="75000"/>
                </a:schemeClr>
              </a:solidFill>
            </a:endParaRPr>
          </a:p>
          <a:p>
            <a:pPr>
              <a:spcBef>
                <a:spcPct val="15000"/>
              </a:spcBef>
              <a:defRPr/>
            </a:pPr>
            <a:r>
              <a:rPr lang="en-US" sz="2800" b="1" dirty="0">
                <a:solidFill>
                  <a:schemeClr val="bg2">
                    <a:lumMod val="75000"/>
                  </a:schemeClr>
                </a:solidFill>
              </a:rPr>
              <a:t>POSITIONING</a:t>
            </a:r>
          </a:p>
          <a:p>
            <a:pPr>
              <a:spcBef>
                <a:spcPct val="15000"/>
              </a:spcBef>
              <a:buFontTx/>
              <a:buChar char="•"/>
              <a:defRPr/>
            </a:pPr>
            <a:endParaRPr lang="en-US" sz="2800" b="1" dirty="0">
              <a:solidFill>
                <a:schemeClr val="bg2">
                  <a:lumMod val="75000"/>
                </a:schemeClr>
              </a:solidFill>
            </a:endParaRPr>
          </a:p>
          <a:p>
            <a:pPr>
              <a:spcBef>
                <a:spcPct val="15000"/>
              </a:spcBef>
              <a:buFontTx/>
              <a:buChar char="•"/>
              <a:defRPr/>
            </a:pPr>
            <a:r>
              <a:rPr lang="en-US" sz="2800" b="1" dirty="0">
                <a:solidFill>
                  <a:schemeClr val="bg2">
                    <a:lumMod val="75000"/>
                  </a:schemeClr>
                </a:solidFill>
              </a:rPr>
              <a:t>Ensure comfort and alignment with each position.</a:t>
            </a:r>
          </a:p>
          <a:p>
            <a:pPr>
              <a:spcBef>
                <a:spcPct val="15000"/>
              </a:spcBef>
              <a:buFontTx/>
              <a:buChar char="•"/>
              <a:defRPr/>
            </a:pPr>
            <a:r>
              <a:rPr lang="en-US" sz="2800" b="1" dirty="0">
                <a:solidFill>
                  <a:schemeClr val="bg2">
                    <a:lumMod val="75000"/>
                  </a:schemeClr>
                </a:solidFill>
              </a:rPr>
              <a:t>Demonstrate the most effective holds:</a:t>
            </a:r>
          </a:p>
          <a:p>
            <a:pPr lvl="1">
              <a:spcBef>
                <a:spcPct val="15000"/>
              </a:spcBef>
              <a:buFont typeface="Trebuchet MS" pitchFamily="34" charset="0"/>
              <a:buChar char="–"/>
              <a:defRPr/>
            </a:pPr>
            <a:r>
              <a:rPr lang="en-US" sz="2800" b="1" dirty="0">
                <a:solidFill>
                  <a:schemeClr val="bg2">
                    <a:lumMod val="75000"/>
                  </a:schemeClr>
                </a:solidFill>
              </a:rPr>
              <a:t>Cross cradle hold</a:t>
            </a:r>
          </a:p>
          <a:p>
            <a:pPr lvl="1">
              <a:spcBef>
                <a:spcPct val="15000"/>
              </a:spcBef>
              <a:buFont typeface="Trebuchet MS" pitchFamily="34" charset="0"/>
              <a:buChar char="–"/>
              <a:defRPr/>
            </a:pPr>
            <a:r>
              <a:rPr lang="en-US" sz="2800" b="1" dirty="0">
                <a:solidFill>
                  <a:schemeClr val="bg2">
                    <a:lumMod val="75000"/>
                  </a:schemeClr>
                </a:solidFill>
              </a:rPr>
              <a:t>Football hold</a:t>
            </a:r>
          </a:p>
          <a:p>
            <a:pPr lvl="1">
              <a:spcBef>
                <a:spcPct val="15000"/>
              </a:spcBef>
              <a:buFont typeface="Trebuchet MS" pitchFamily="34" charset="0"/>
              <a:buChar char="–"/>
              <a:defRPr/>
            </a:pPr>
            <a:r>
              <a:rPr lang="en-US" sz="2800" b="1" dirty="0">
                <a:solidFill>
                  <a:schemeClr val="bg2">
                    <a:lumMod val="75000"/>
                  </a:schemeClr>
                </a:solidFill>
              </a:rPr>
              <a:t>Side-lying position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illustration-cross cra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33600"/>
            <a:ext cx="33782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05000" y="762000"/>
            <a:ext cx="6629400" cy="584200"/>
          </a:xfrm>
          <a:prstGeom prst="rect">
            <a:avLst/>
          </a:prstGeom>
        </p:spPr>
        <p:txBody>
          <a:bodyPr>
            <a:spAutoFit/>
          </a:bodyPr>
          <a:lstStyle/>
          <a:p>
            <a:pPr>
              <a:defRPr/>
            </a:pPr>
            <a:r>
              <a:rPr lang="en-US" sz="3200" b="1" dirty="0">
                <a:solidFill>
                  <a:schemeClr val="bg2">
                    <a:lumMod val="75000"/>
                  </a:schemeClr>
                </a:solidFill>
              </a:rPr>
              <a:t>CROSS  CRADLE   HOLD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illustration-foot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905000"/>
            <a:ext cx="22018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66800" y="762000"/>
            <a:ext cx="7086600" cy="708025"/>
          </a:xfrm>
          <a:prstGeom prst="rect">
            <a:avLst/>
          </a:prstGeom>
        </p:spPr>
        <p:txBody>
          <a:bodyPr>
            <a:spAutoFit/>
          </a:bodyPr>
          <a:lstStyle/>
          <a:p>
            <a:pPr>
              <a:defRPr/>
            </a:pPr>
            <a:r>
              <a:rPr lang="en-US" sz="4000" b="1" dirty="0">
                <a:solidFill>
                  <a:schemeClr val="bg2">
                    <a:lumMod val="75000"/>
                  </a:schemeClr>
                </a:solidFill>
              </a:rPr>
              <a:t>     FOOTBALL HOLD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illustration-side-l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649922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057400" y="738188"/>
            <a:ext cx="5410200" cy="585787"/>
          </a:xfrm>
          <a:prstGeom prst="rect">
            <a:avLst/>
          </a:prstGeom>
        </p:spPr>
        <p:txBody>
          <a:bodyPr>
            <a:spAutoFit/>
          </a:bodyPr>
          <a:lstStyle/>
          <a:p>
            <a:pPr>
              <a:defRPr/>
            </a:pPr>
            <a:r>
              <a:rPr lang="en-US" sz="3200" b="1" dirty="0">
                <a:solidFill>
                  <a:schemeClr val="bg2">
                    <a:lumMod val="75000"/>
                  </a:schemeClr>
                </a:solidFill>
              </a:rPr>
              <a:t>SIDE-LYING POSITION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010400" cy="5199063"/>
          </a:xfrm>
          <a:prstGeom prst="rect">
            <a:avLst/>
          </a:prstGeom>
        </p:spPr>
        <p:txBody>
          <a:bodyPr>
            <a:spAutoFit/>
          </a:bodyPr>
          <a:lstStyle/>
          <a:p>
            <a:pPr>
              <a:spcBef>
                <a:spcPct val="15000"/>
              </a:spcBef>
              <a:defRPr/>
            </a:pPr>
            <a:r>
              <a:rPr lang="en-US" sz="3600" b="1" dirty="0">
                <a:solidFill>
                  <a:schemeClr val="bg2">
                    <a:lumMod val="75000"/>
                  </a:schemeClr>
                </a:solidFill>
              </a:rPr>
              <a:t>LATCH </a:t>
            </a:r>
          </a:p>
          <a:p>
            <a:pPr>
              <a:spcBef>
                <a:spcPct val="15000"/>
              </a:spcBef>
              <a:defRPr/>
            </a:pPr>
            <a:endParaRPr lang="en-US" sz="3600" b="1" dirty="0">
              <a:solidFill>
                <a:schemeClr val="bg2">
                  <a:lumMod val="75000"/>
                </a:schemeClr>
              </a:solidFill>
            </a:endParaRPr>
          </a:p>
          <a:p>
            <a:pPr>
              <a:spcBef>
                <a:spcPct val="15000"/>
              </a:spcBef>
              <a:defRPr/>
            </a:pPr>
            <a:r>
              <a:rPr lang="en-US" sz="2400" b="1" dirty="0">
                <a:solidFill>
                  <a:schemeClr val="bg2">
                    <a:lumMod val="75000"/>
                  </a:schemeClr>
                </a:solidFill>
              </a:rPr>
              <a:t>The latch is the key to successful breastfeeding. To ensure an appropriate latch:</a:t>
            </a:r>
          </a:p>
          <a:p>
            <a:pPr marL="571500" lvl="1" indent="-342900">
              <a:spcBef>
                <a:spcPct val="15000"/>
              </a:spcBef>
              <a:buFont typeface="Trebuchet MS" pitchFamily="34" charset="0"/>
              <a:buChar char="–"/>
              <a:defRPr/>
            </a:pPr>
            <a:r>
              <a:rPr lang="en-US" sz="2400" b="1" dirty="0">
                <a:solidFill>
                  <a:schemeClr val="bg2">
                    <a:lumMod val="75000"/>
                  </a:schemeClr>
                </a:solidFill>
              </a:rPr>
              <a:t>The mother waits for an open mouth and moves her infant to her breast.</a:t>
            </a:r>
          </a:p>
          <a:p>
            <a:pPr marL="571500" lvl="1" indent="-342900">
              <a:spcBef>
                <a:spcPct val="15000"/>
              </a:spcBef>
              <a:buFont typeface="Trebuchet MS" pitchFamily="34" charset="0"/>
              <a:buChar char="–"/>
              <a:defRPr/>
            </a:pPr>
            <a:r>
              <a:rPr lang="en-US" sz="2400" b="1" dirty="0">
                <a:solidFill>
                  <a:schemeClr val="bg2">
                    <a:lumMod val="75000"/>
                  </a:schemeClr>
                </a:solidFill>
              </a:rPr>
              <a:t>The newborn grasps most or all of the areola in his mouth.</a:t>
            </a:r>
          </a:p>
          <a:p>
            <a:pPr marL="571500" lvl="1" indent="-342900">
              <a:spcBef>
                <a:spcPct val="15000"/>
              </a:spcBef>
              <a:buFont typeface="Trebuchet MS" pitchFamily="34" charset="0"/>
              <a:buChar char="–"/>
              <a:defRPr/>
            </a:pPr>
            <a:r>
              <a:rPr lang="en-US" sz="2400" b="1" dirty="0">
                <a:solidFill>
                  <a:schemeClr val="bg2">
                    <a:lumMod val="75000"/>
                  </a:schemeClr>
                </a:solidFill>
              </a:rPr>
              <a:t>The infant’s nose and chin touch the breast.</a:t>
            </a:r>
          </a:p>
          <a:p>
            <a:pPr marL="571500" lvl="1" indent="-342900">
              <a:defRPr/>
            </a:pPr>
            <a:endParaRPr lang="en-US" sz="2400" b="1" dirty="0">
              <a:solidFill>
                <a:schemeClr val="bg2">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001000" cy="4730750"/>
          </a:xfrm>
          <a:prstGeom prst="rect">
            <a:avLst/>
          </a:prstGeom>
        </p:spPr>
        <p:txBody>
          <a:bodyPr>
            <a:spAutoFit/>
          </a:bodyPr>
          <a:lstStyle/>
          <a:p>
            <a:pPr>
              <a:spcBef>
                <a:spcPct val="15000"/>
              </a:spcBef>
              <a:defRPr/>
            </a:pPr>
            <a:r>
              <a:rPr lang="en-US" sz="2800" b="1" dirty="0">
                <a:solidFill>
                  <a:schemeClr val="bg2">
                    <a:lumMod val="75000"/>
                  </a:schemeClr>
                </a:solidFill>
              </a:rPr>
              <a:t>THE BREASTFEEDING : INTRAPARTUM </a:t>
            </a:r>
          </a:p>
          <a:p>
            <a:pPr>
              <a:spcBef>
                <a:spcPct val="15000"/>
              </a:spcBef>
              <a:defRPr/>
            </a:pPr>
            <a:endParaRPr lang="en-US" sz="1600" dirty="0"/>
          </a:p>
          <a:p>
            <a:pPr>
              <a:spcBef>
                <a:spcPct val="15000"/>
              </a:spcBef>
              <a:defRPr/>
            </a:pPr>
            <a:endParaRPr lang="en-US" sz="1600" dirty="0"/>
          </a:p>
          <a:p>
            <a:pPr>
              <a:spcBef>
                <a:spcPct val="15000"/>
              </a:spcBef>
              <a:defRPr/>
            </a:pPr>
            <a:r>
              <a:rPr lang="en-US" sz="2800" b="1" dirty="0">
                <a:solidFill>
                  <a:schemeClr val="bg2">
                    <a:lumMod val="75000"/>
                  </a:schemeClr>
                </a:solidFill>
              </a:rPr>
              <a:t>More than 70% of women receive pain medication during labor (Riordan et al., 2000).</a:t>
            </a:r>
          </a:p>
          <a:p>
            <a:pPr>
              <a:spcBef>
                <a:spcPct val="15000"/>
              </a:spcBef>
              <a:buFontTx/>
              <a:buChar char="•"/>
              <a:defRPr/>
            </a:pPr>
            <a:r>
              <a:rPr lang="en-US" sz="2800" b="1" dirty="0">
                <a:solidFill>
                  <a:schemeClr val="bg2">
                    <a:lumMod val="75000"/>
                  </a:schemeClr>
                </a:solidFill>
              </a:rPr>
              <a:t>Medication may influence infant feeding behaviors.</a:t>
            </a:r>
          </a:p>
          <a:p>
            <a:pPr>
              <a:spcBef>
                <a:spcPct val="15000"/>
              </a:spcBef>
              <a:buFontTx/>
              <a:buChar char="•"/>
              <a:defRPr/>
            </a:pPr>
            <a:r>
              <a:rPr lang="en-US" sz="2800" b="1" dirty="0">
                <a:solidFill>
                  <a:schemeClr val="bg2">
                    <a:lumMod val="75000"/>
                  </a:schemeClr>
                </a:solidFill>
              </a:rPr>
              <a:t>Knowing the half-lives of analgesics is important in selecting the best pain-relief option.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001000" cy="2185988"/>
          </a:xfrm>
          <a:prstGeom prst="rect">
            <a:avLst/>
          </a:prstGeom>
        </p:spPr>
        <p:txBody>
          <a:bodyPr>
            <a:spAutoFit/>
          </a:bodyPr>
          <a:lstStyle/>
          <a:p>
            <a:pPr>
              <a:defRPr/>
            </a:pPr>
            <a:endParaRPr lang="en-US" sz="2000" dirty="0">
              <a:solidFill>
                <a:schemeClr val="tx2">
                  <a:lumMod val="60000"/>
                  <a:lumOff val="40000"/>
                </a:schemeClr>
              </a:solidFill>
            </a:endParaRPr>
          </a:p>
          <a:p>
            <a:pPr>
              <a:defRPr/>
            </a:pPr>
            <a:endParaRPr lang="en-US" sz="2000" dirty="0">
              <a:solidFill>
                <a:schemeClr val="tx2">
                  <a:lumMod val="60000"/>
                  <a:lumOff val="40000"/>
                </a:schemeClr>
              </a:solidFill>
            </a:endParaRPr>
          </a:p>
          <a:p>
            <a:pPr>
              <a:defRPr/>
            </a:pPr>
            <a:r>
              <a:rPr lang="en-US" sz="3200" dirty="0">
                <a:solidFill>
                  <a:schemeClr val="tx2">
                    <a:lumMod val="60000"/>
                    <a:lumOff val="40000"/>
                  </a:schemeClr>
                </a:solidFill>
              </a:rPr>
              <a:t>10 STEPS TO SUCCESSFUL BREASTFEEDING </a:t>
            </a:r>
          </a:p>
          <a:p>
            <a:pPr>
              <a:defRPr/>
            </a:pPr>
            <a:endParaRPr lang="en-US" sz="3200" dirty="0">
              <a:solidFill>
                <a:schemeClr val="tx2">
                  <a:lumMod val="60000"/>
                  <a:lumOff val="40000"/>
                </a:schemeClr>
              </a:solidFill>
            </a:endParaRPr>
          </a:p>
        </p:txBody>
      </p:sp>
      <p:sp>
        <p:nvSpPr>
          <p:cNvPr id="3" name="Rectangle 2"/>
          <p:cNvSpPr/>
          <p:nvPr/>
        </p:nvSpPr>
        <p:spPr>
          <a:xfrm>
            <a:off x="381000" y="2022475"/>
            <a:ext cx="8153400" cy="4167188"/>
          </a:xfrm>
          <a:prstGeom prst="rect">
            <a:avLst/>
          </a:prstGeom>
        </p:spPr>
        <p:txBody>
          <a:bodyPr>
            <a:spAutoFit/>
          </a:bodyPr>
          <a:lstStyle/>
          <a:p>
            <a:pPr marL="533400" indent="-533400" eaLnBrk="1" hangingPunct="1">
              <a:spcBef>
                <a:spcPct val="15000"/>
              </a:spcBef>
              <a:buFontTx/>
              <a:buAutoNum type="arabicPeriod"/>
              <a:defRPr/>
            </a:pPr>
            <a:r>
              <a:rPr lang="en-US" sz="2800" b="1" dirty="0">
                <a:solidFill>
                  <a:schemeClr val="bg2">
                    <a:lumMod val="75000"/>
                  </a:schemeClr>
                </a:solidFill>
              </a:rPr>
              <a:t>Routinely communicate a written policy.</a:t>
            </a:r>
          </a:p>
          <a:p>
            <a:pPr marL="533400" indent="-533400" eaLnBrk="1" hangingPunct="1">
              <a:spcBef>
                <a:spcPct val="15000"/>
              </a:spcBef>
              <a:buFontTx/>
              <a:buAutoNum type="arabicPeriod"/>
              <a:defRPr/>
            </a:pPr>
            <a:r>
              <a:rPr lang="en-US" sz="2800" b="1" dirty="0">
                <a:solidFill>
                  <a:schemeClr val="bg2">
                    <a:lumMod val="75000"/>
                  </a:schemeClr>
                </a:solidFill>
              </a:rPr>
              <a:t>Train all staff to implement this policy.</a:t>
            </a:r>
          </a:p>
          <a:p>
            <a:pPr marL="533400" indent="-533400" eaLnBrk="1" hangingPunct="1">
              <a:spcBef>
                <a:spcPct val="15000"/>
              </a:spcBef>
              <a:buFontTx/>
              <a:buAutoNum type="arabicPeriod"/>
              <a:defRPr/>
            </a:pPr>
            <a:r>
              <a:rPr lang="en-US" sz="2800" b="1" dirty="0">
                <a:solidFill>
                  <a:schemeClr val="bg2">
                    <a:lumMod val="75000"/>
                  </a:schemeClr>
                </a:solidFill>
              </a:rPr>
              <a:t>Inform all pregnant woman about the benefits and management of breastfeeding. </a:t>
            </a:r>
          </a:p>
          <a:p>
            <a:pPr marL="533400" indent="-533400" eaLnBrk="1" hangingPunct="1">
              <a:spcBef>
                <a:spcPct val="15000"/>
              </a:spcBef>
              <a:buFontTx/>
              <a:buAutoNum type="arabicPeriod"/>
              <a:defRPr/>
            </a:pPr>
            <a:r>
              <a:rPr lang="en-US" sz="2800" b="1" dirty="0">
                <a:solidFill>
                  <a:schemeClr val="bg2">
                    <a:lumMod val="75000"/>
                  </a:schemeClr>
                </a:solidFill>
              </a:rPr>
              <a:t>Help initiate breastfeeding within 30 minutes of birth.</a:t>
            </a:r>
          </a:p>
          <a:p>
            <a:pPr marL="533400" indent="-533400" eaLnBrk="1" hangingPunct="1">
              <a:spcBef>
                <a:spcPct val="15000"/>
              </a:spcBef>
              <a:buFontTx/>
              <a:buAutoNum type="arabicPeriod"/>
              <a:defRPr/>
            </a:pPr>
            <a:r>
              <a:rPr lang="en-US" sz="2800" b="1" dirty="0">
                <a:solidFill>
                  <a:schemeClr val="bg2">
                    <a:lumMod val="75000"/>
                  </a:schemeClr>
                </a:solidFill>
              </a:rPr>
              <a:t>Show mothers how to breastfeed.</a:t>
            </a:r>
          </a:p>
          <a:p>
            <a:pPr marL="533400" indent="-533400" eaLnBrk="1" hangingPunct="1">
              <a:defRPr/>
            </a:pPr>
            <a:endParaRPr lang="en-US" sz="2400" dirty="0">
              <a:solidFill>
                <a:schemeClr val="bg1">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077200" cy="4837113"/>
          </a:xfrm>
          <a:prstGeom prst="rect">
            <a:avLst/>
          </a:prstGeom>
        </p:spPr>
        <p:txBody>
          <a:bodyPr>
            <a:spAutoFit/>
          </a:bodyPr>
          <a:lstStyle/>
          <a:p>
            <a:pPr>
              <a:spcBef>
                <a:spcPct val="15000"/>
              </a:spcBef>
              <a:tabLst>
                <a:tab pos="566738" algn="l"/>
              </a:tabLst>
              <a:defRPr/>
            </a:pPr>
            <a:r>
              <a:rPr lang="en-US" sz="3200" b="1" dirty="0">
                <a:solidFill>
                  <a:schemeClr val="bg2">
                    <a:lumMod val="75000"/>
                  </a:schemeClr>
                </a:solidFill>
              </a:rPr>
              <a:t>THE BREASTFEEDING : POSTPARTUM</a:t>
            </a:r>
          </a:p>
          <a:p>
            <a:pPr>
              <a:spcBef>
                <a:spcPct val="15000"/>
              </a:spcBef>
              <a:tabLst>
                <a:tab pos="566738" algn="l"/>
              </a:tabLst>
              <a:defRPr/>
            </a:pPr>
            <a:endParaRPr lang="en-US" dirty="0"/>
          </a:p>
          <a:p>
            <a:pPr>
              <a:spcBef>
                <a:spcPct val="15000"/>
              </a:spcBef>
              <a:tabLst>
                <a:tab pos="566738" algn="l"/>
              </a:tabLst>
              <a:defRPr/>
            </a:pPr>
            <a:r>
              <a:rPr lang="en-US" sz="2400" b="1" dirty="0">
                <a:solidFill>
                  <a:schemeClr val="bg2">
                    <a:lumMod val="75000"/>
                  </a:schemeClr>
                </a:solidFill>
              </a:rPr>
              <a:t>Nurses should encourage:</a:t>
            </a:r>
          </a:p>
          <a:p>
            <a:pPr marL="566738" lvl="1" indent="-334963">
              <a:spcBef>
                <a:spcPct val="15000"/>
              </a:spcBef>
              <a:buFont typeface="Trebuchet MS" pitchFamily="34" charset="0"/>
              <a:buChar char="–"/>
              <a:tabLst>
                <a:tab pos="566738" algn="l"/>
              </a:tabLst>
              <a:defRPr/>
            </a:pPr>
            <a:r>
              <a:rPr lang="en-US" sz="2400" b="1" dirty="0">
                <a:solidFill>
                  <a:schemeClr val="bg2">
                    <a:lumMod val="75000"/>
                  </a:schemeClr>
                </a:solidFill>
              </a:rPr>
              <a:t>Immediate skin-to-skin contact</a:t>
            </a:r>
          </a:p>
          <a:p>
            <a:pPr marL="566738" lvl="1" indent="-334963">
              <a:spcBef>
                <a:spcPct val="15000"/>
              </a:spcBef>
              <a:buFont typeface="Trebuchet MS" pitchFamily="34" charset="0"/>
              <a:buChar char="–"/>
              <a:tabLst>
                <a:tab pos="566738" algn="l"/>
              </a:tabLst>
              <a:defRPr/>
            </a:pPr>
            <a:r>
              <a:rPr lang="en-US" sz="2400" b="1" dirty="0">
                <a:solidFill>
                  <a:schemeClr val="bg2">
                    <a:lumMod val="75000"/>
                  </a:schemeClr>
                </a:solidFill>
              </a:rPr>
              <a:t>Initiation of breastfeeding within 30 minutes </a:t>
            </a:r>
            <a:r>
              <a:rPr lang="en-US" sz="2400" b="1" dirty="0" err="1">
                <a:solidFill>
                  <a:schemeClr val="bg2">
                    <a:lumMod val="75000"/>
                  </a:schemeClr>
                </a:solidFill>
              </a:rPr>
              <a:t>postbirth</a:t>
            </a:r>
            <a:endParaRPr lang="en-US" sz="2400" b="1" dirty="0">
              <a:solidFill>
                <a:schemeClr val="bg2">
                  <a:lumMod val="75000"/>
                </a:schemeClr>
              </a:solidFill>
            </a:endParaRPr>
          </a:p>
          <a:p>
            <a:pPr marL="566738" lvl="1" indent="-334963">
              <a:spcBef>
                <a:spcPct val="15000"/>
              </a:spcBef>
              <a:buFont typeface="Trebuchet MS" pitchFamily="34" charset="0"/>
              <a:buChar char="–"/>
              <a:tabLst>
                <a:tab pos="566738" algn="l"/>
              </a:tabLst>
              <a:defRPr/>
            </a:pPr>
            <a:r>
              <a:rPr lang="en-US" sz="2400" b="1" dirty="0">
                <a:solidFill>
                  <a:schemeClr val="bg2">
                    <a:lumMod val="75000"/>
                  </a:schemeClr>
                </a:solidFill>
              </a:rPr>
              <a:t>Breastfeeding 8 to 12 times per 24 hours while in the hospital</a:t>
            </a:r>
          </a:p>
          <a:p>
            <a:pPr marL="566738" lvl="1" indent="-334963">
              <a:spcBef>
                <a:spcPct val="15000"/>
              </a:spcBef>
              <a:buFont typeface="Trebuchet MS" pitchFamily="34" charset="0"/>
              <a:buChar char="–"/>
              <a:tabLst>
                <a:tab pos="566738" algn="l"/>
              </a:tabLst>
              <a:defRPr/>
            </a:pPr>
            <a:r>
              <a:rPr lang="en-US" sz="2400" b="1" dirty="0">
                <a:solidFill>
                  <a:schemeClr val="bg2">
                    <a:lumMod val="75000"/>
                  </a:schemeClr>
                </a:solidFill>
              </a:rPr>
              <a:t>Rooming-in</a:t>
            </a:r>
          </a:p>
          <a:p>
            <a:pPr marL="566738" lvl="1" indent="-334963">
              <a:spcBef>
                <a:spcPct val="15000"/>
              </a:spcBef>
              <a:buFont typeface="Trebuchet MS" pitchFamily="34" charset="0"/>
              <a:buChar char="–"/>
              <a:tabLst>
                <a:tab pos="566738" algn="l"/>
              </a:tabLst>
              <a:defRPr/>
            </a:pPr>
            <a:r>
              <a:rPr lang="en-US" sz="2400" b="1" dirty="0">
                <a:solidFill>
                  <a:schemeClr val="bg2">
                    <a:lumMod val="75000"/>
                  </a:schemeClr>
                </a:solidFill>
              </a:rPr>
              <a:t>Documentation of feedings and output</a:t>
            </a:r>
          </a:p>
          <a:p>
            <a:pPr>
              <a:buFont typeface="Trebuchet MS" pitchFamily="34" charset="0"/>
              <a:buChar char="–"/>
              <a:tabLst>
                <a:tab pos="566738" algn="l"/>
              </a:tabLst>
              <a:defRPr/>
            </a:pPr>
            <a:endParaRPr lang="en-US" sz="2400" b="1" dirty="0">
              <a:solidFill>
                <a:schemeClr val="bg2">
                  <a:lumMod val="75000"/>
                </a:schemeClr>
              </a:solidFill>
            </a:endParaRPr>
          </a:p>
          <a:p>
            <a:pPr>
              <a:tabLst>
                <a:tab pos="566738" algn="l"/>
              </a:tabLst>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000" b="1" smtClean="0"/>
              <a:t>Successful Breastfeeding…</a:t>
            </a:r>
          </a:p>
        </p:txBody>
      </p:sp>
      <p:sp>
        <p:nvSpPr>
          <p:cNvPr id="21507" name="Rectangle 3"/>
          <p:cNvSpPr>
            <a:spLocks noGrp="1" noChangeArrowheads="1"/>
          </p:cNvSpPr>
          <p:nvPr>
            <p:ph type="body" sz="half" idx="1"/>
          </p:nvPr>
        </p:nvSpPr>
        <p:spPr/>
        <p:txBody>
          <a:bodyPr/>
          <a:lstStyle/>
          <a:p>
            <a:pPr eaLnBrk="1" hangingPunct="1">
              <a:buFontTx/>
              <a:buNone/>
              <a:defRPr/>
            </a:pPr>
            <a:r>
              <a:rPr lang="en-US" dirty="0" smtClean="0">
                <a:solidFill>
                  <a:schemeClr val="bg2">
                    <a:lumMod val="75000"/>
                  </a:schemeClr>
                </a:solidFill>
              </a:rPr>
              <a:t>No </a:t>
            </a:r>
            <a:r>
              <a:rPr lang="en-US" dirty="0" err="1" smtClean="0">
                <a:solidFill>
                  <a:schemeClr val="bg2">
                    <a:lumMod val="75000"/>
                  </a:schemeClr>
                </a:solidFill>
              </a:rPr>
              <a:t>Prelacteal</a:t>
            </a:r>
            <a:r>
              <a:rPr lang="en-US" dirty="0" smtClean="0">
                <a:solidFill>
                  <a:schemeClr val="bg2">
                    <a:lumMod val="75000"/>
                  </a:schemeClr>
                </a:solidFill>
              </a:rPr>
              <a:t> Feeds</a:t>
            </a:r>
          </a:p>
          <a:p>
            <a:pPr eaLnBrk="1" hangingPunct="1">
              <a:defRPr/>
            </a:pPr>
            <a:endParaRPr lang="en-US" sz="2800" dirty="0" smtClean="0"/>
          </a:p>
          <a:p>
            <a:pPr eaLnBrk="1" hangingPunct="1">
              <a:buFontTx/>
              <a:buNone/>
              <a:defRPr/>
            </a:pPr>
            <a:endParaRPr lang="en-US" sz="2800" dirty="0" smtClean="0"/>
          </a:p>
        </p:txBody>
      </p:sp>
      <p:pic>
        <p:nvPicPr>
          <p:cNvPr id="36868" name="Picture 6" descr="Rajesh 7"/>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2222500"/>
            <a:ext cx="4038600" cy="3478213"/>
          </a:xfrm>
          <a:noFill/>
          <a:ln w="12700">
            <a:solidFill>
              <a:schemeClr val="tx2"/>
            </a:solidFill>
          </a:ln>
          <a:extLst>
            <a:ext uri="{909E8E84-426E-40DD-AFC4-6F175D3DCCD1}">
              <a14:hiddenFill xmlns:a14="http://schemas.microsoft.com/office/drawing/2010/main">
                <a:solidFill>
                  <a:srgbClr val="FFFFFF"/>
                </a:solidFill>
              </a14:hiddenFill>
            </a:ext>
          </a:extLst>
        </p:spPr>
      </p:pic>
      <p:sp>
        <p:nvSpPr>
          <p:cNvPr id="21512" name="Rectangle 8" descr="Rectangle: Click to edit Master text styles&#10;Second level&#10;Third level&#10;Fourth level&#10;Fifth level"/>
          <p:cNvSpPr>
            <a:spLocks noChangeArrowheads="1"/>
          </p:cNvSpPr>
          <p:nvPr/>
        </p:nvSpPr>
        <p:spPr bwMode="auto">
          <a:xfrm>
            <a:off x="304800" y="2514600"/>
            <a:ext cx="4038600" cy="2514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120000"/>
              <a:defRPr/>
            </a:pPr>
            <a:endParaRPr lang="en-US" sz="3200">
              <a:effectLst>
                <a:outerShdw blurRad="38100" dist="38100" dir="2700000" algn="tl">
                  <a:srgbClr val="000000"/>
                </a:outerShdw>
              </a:effectLst>
            </a:endParaRPr>
          </a:p>
          <a:p>
            <a:pPr marL="342900" indent="-342900" eaLnBrk="1" hangingPunct="1">
              <a:spcBef>
                <a:spcPct val="20000"/>
              </a:spcBef>
              <a:buClr>
                <a:schemeClr val="hlink"/>
              </a:buClr>
              <a:buSzPct val="120000"/>
              <a:buFontTx/>
              <a:buChar char="•"/>
              <a:defRPr/>
            </a:pPr>
            <a:r>
              <a:rPr lang="en-US" sz="2400" b="1">
                <a:solidFill>
                  <a:srgbClr val="0000FF"/>
                </a:solidFill>
                <a:effectLst>
                  <a:outerShdw blurRad="38100" dist="38100" dir="2700000" algn="tl">
                    <a:srgbClr val="000000"/>
                  </a:outerShdw>
                </a:effectLst>
              </a:rPr>
              <a:t>Replace colostrum </a:t>
            </a:r>
          </a:p>
          <a:p>
            <a:pPr marL="342900" indent="-342900" eaLnBrk="1" hangingPunct="1">
              <a:spcBef>
                <a:spcPct val="20000"/>
              </a:spcBef>
              <a:buClr>
                <a:schemeClr val="hlink"/>
              </a:buClr>
              <a:buSzPct val="120000"/>
              <a:buFontTx/>
              <a:buChar char="•"/>
              <a:defRPr/>
            </a:pPr>
            <a:r>
              <a:rPr lang="en-US" sz="2400" b="1">
                <a:solidFill>
                  <a:srgbClr val="0000FF"/>
                </a:solidFill>
                <a:effectLst>
                  <a:outerShdw blurRad="38100" dist="38100" dir="2700000" algn="tl">
                    <a:srgbClr val="000000"/>
                  </a:outerShdw>
                </a:effectLst>
              </a:rPr>
              <a:t>Reduce baby’s desire for breastfeeding</a:t>
            </a:r>
          </a:p>
          <a:p>
            <a:pPr marL="342900" indent="-342900" eaLnBrk="1" hangingPunct="1">
              <a:spcBef>
                <a:spcPct val="20000"/>
              </a:spcBef>
              <a:buClr>
                <a:schemeClr val="hlink"/>
              </a:buClr>
              <a:buSzPct val="120000"/>
              <a:buFontTx/>
              <a:buChar char="•"/>
              <a:defRPr/>
            </a:pPr>
            <a:r>
              <a:rPr lang="en-US" sz="2400" b="1">
                <a:solidFill>
                  <a:srgbClr val="0000FF"/>
                </a:solidFill>
                <a:effectLst>
                  <a:outerShdw blurRad="38100" dist="38100" dir="2700000" algn="tl">
                    <a:srgbClr val="000000"/>
                  </a:outerShdw>
                </a:effectLst>
              </a:rPr>
              <a:t>Greater risk of infection</a:t>
            </a:r>
          </a:p>
          <a:p>
            <a:pPr marL="342900" indent="-342900" eaLnBrk="1" hangingPunct="1">
              <a:spcBef>
                <a:spcPct val="20000"/>
              </a:spcBef>
              <a:buClr>
                <a:schemeClr val="hlink"/>
              </a:buClr>
              <a:buSzPct val="120000"/>
              <a:buFontTx/>
              <a:buChar char="•"/>
              <a:defRPr/>
            </a:pPr>
            <a:r>
              <a:rPr lang="en-US" sz="2400" b="1">
                <a:solidFill>
                  <a:srgbClr val="0000FF"/>
                </a:solidFill>
                <a:effectLst>
                  <a:outerShdw blurRad="38100" dist="38100" dir="2700000" algn="tl">
                    <a:srgbClr val="000000"/>
                  </a:outerShdw>
                </a:effectLst>
              </a:rPr>
              <a:t>Risk of intolerance, allergy</a:t>
            </a:r>
          </a:p>
          <a:p>
            <a:pPr marL="342900" indent="-342900" eaLnBrk="1" hangingPunct="1">
              <a:defRPr/>
            </a:pPr>
            <a:endParaRPr lang="en-US" sz="2400" b="1">
              <a:solidFill>
                <a:srgbClr val="0000FF"/>
              </a:solidFill>
              <a:effectLst>
                <a:outerShdw blurRad="38100" dist="38100" dir="2700000" algn="tl">
                  <a:srgbClr val="000000"/>
                </a:outerShdw>
              </a:effectLst>
            </a:endParaRPr>
          </a:p>
          <a:p>
            <a:pPr marL="342900" indent="-342900" eaLnBrk="1" hangingPunct="1">
              <a:defRPr/>
            </a:pPr>
            <a:endParaRPr lang="en-US" sz="2400">
              <a:effectLst>
                <a:outerShdw blurRad="38100" dist="38100" dir="2700000" algn="tl">
                  <a:srgbClr val="000000"/>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4000" b="1" smtClean="0"/>
              <a:t>Successful Breastfeeding…</a:t>
            </a:r>
          </a:p>
        </p:txBody>
      </p:sp>
      <p:sp>
        <p:nvSpPr>
          <p:cNvPr id="24579" name="Rectangle 3"/>
          <p:cNvSpPr>
            <a:spLocks noGrp="1" noChangeArrowheads="1"/>
          </p:cNvSpPr>
          <p:nvPr>
            <p:ph type="body" sz="half" idx="1"/>
          </p:nvPr>
        </p:nvSpPr>
        <p:spPr/>
        <p:txBody>
          <a:bodyPr/>
          <a:lstStyle/>
          <a:p>
            <a:pPr eaLnBrk="1" hangingPunct="1">
              <a:defRPr/>
            </a:pPr>
            <a:r>
              <a:rPr lang="en-US" sz="2800" b="1" dirty="0" smtClean="0">
                <a:solidFill>
                  <a:schemeClr val="bg2">
                    <a:lumMod val="75000"/>
                  </a:schemeClr>
                </a:solidFill>
              </a:rPr>
              <a:t>No Bottles, Artificial Teats or Pacifiers for Breastfeeding Infants </a:t>
            </a:r>
          </a:p>
          <a:p>
            <a:pPr eaLnBrk="1" hangingPunct="1">
              <a:defRPr/>
            </a:pPr>
            <a:endParaRPr lang="en-US" sz="2800" b="1" dirty="0" smtClean="0">
              <a:solidFill>
                <a:schemeClr val="bg2">
                  <a:lumMod val="75000"/>
                </a:schemeClr>
              </a:solidFill>
            </a:endParaRPr>
          </a:p>
          <a:p>
            <a:pPr eaLnBrk="1" hangingPunct="1">
              <a:buFontTx/>
              <a:buNone/>
              <a:defRPr/>
            </a:pPr>
            <a:r>
              <a:rPr lang="en-US" sz="2800" b="1" dirty="0" smtClean="0">
                <a:solidFill>
                  <a:schemeClr val="bg2">
                    <a:lumMod val="75000"/>
                  </a:schemeClr>
                </a:solidFill>
              </a:rPr>
              <a:t>It lead to nipple confusion</a:t>
            </a:r>
          </a:p>
        </p:txBody>
      </p:sp>
      <p:pic>
        <p:nvPicPr>
          <p:cNvPr id="37892" name="Picture 11" descr="8=5"/>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95888" y="1943100"/>
            <a:ext cx="2941637" cy="4038600"/>
          </a:xfrm>
          <a:noFill/>
          <a:extLst>
            <a:ext uri="{909E8E84-426E-40DD-AFC4-6F175D3DCCD1}">
              <a14:hiddenFill xmlns:a14="http://schemas.microsoft.com/office/drawing/2010/main">
                <a:solidFill>
                  <a:srgbClr val="FFFFFF"/>
                </a:solidFill>
              </a14:hiddenFill>
            </a:ext>
          </a:extLst>
        </p:spPr>
      </p:pic>
      <p:grpSp>
        <p:nvGrpSpPr>
          <p:cNvPr id="37893" name="Group 13"/>
          <p:cNvGrpSpPr>
            <a:grpSpLocks/>
          </p:cNvGrpSpPr>
          <p:nvPr/>
        </p:nvGrpSpPr>
        <p:grpSpPr bwMode="auto">
          <a:xfrm>
            <a:off x="6705600" y="1981200"/>
            <a:ext cx="1371600" cy="1371600"/>
            <a:chOff x="4320" y="1224"/>
            <a:chExt cx="864" cy="864"/>
          </a:xfrm>
        </p:grpSpPr>
        <p:sp>
          <p:nvSpPr>
            <p:cNvPr id="37894" name="Line 14"/>
            <p:cNvSpPr>
              <a:spLocks noChangeShapeType="1"/>
            </p:cNvSpPr>
            <p:nvPr/>
          </p:nvSpPr>
          <p:spPr bwMode="auto">
            <a:xfrm>
              <a:off x="4320" y="1248"/>
              <a:ext cx="864" cy="816"/>
            </a:xfrm>
            <a:prstGeom prst="line">
              <a:avLst/>
            </a:prstGeom>
            <a:noFill/>
            <a:ln w="76200">
              <a:solidFill>
                <a:srgbClr val="FF130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sp>
          <p:nvSpPr>
            <p:cNvPr id="37895" name="Line 15"/>
            <p:cNvSpPr>
              <a:spLocks noChangeShapeType="1"/>
            </p:cNvSpPr>
            <p:nvPr/>
          </p:nvSpPr>
          <p:spPr bwMode="auto">
            <a:xfrm rot="-5400000">
              <a:off x="4320" y="1248"/>
              <a:ext cx="864" cy="816"/>
            </a:xfrm>
            <a:prstGeom prst="line">
              <a:avLst/>
            </a:prstGeom>
            <a:noFill/>
            <a:ln w="76200">
              <a:solidFill>
                <a:srgbClr val="FF1301"/>
              </a:solidFill>
              <a:miter lim="800000"/>
              <a:headEnd/>
              <a:tailEnd/>
            </a:ln>
            <a:extLst>
              <a:ext uri="{909E8E84-426E-40DD-AFC4-6F175D3DCCD1}">
                <a14:hiddenFill xmlns:a14="http://schemas.microsoft.com/office/drawing/2010/main">
                  <a:noFill/>
                </a14:hiddenFill>
              </a:ext>
            </a:extLst>
          </p:spPr>
          <p:txBody>
            <a:bodyPr wrap="none"/>
            <a:lstStyle/>
            <a:p>
              <a:endParaRPr lang="en-IN"/>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4000" b="1" smtClean="0"/>
              <a:t>Successful Breastfeeding…</a:t>
            </a:r>
          </a:p>
        </p:txBody>
      </p:sp>
      <p:sp>
        <p:nvSpPr>
          <p:cNvPr id="27651" name="Rectangle 3"/>
          <p:cNvSpPr>
            <a:spLocks noGrp="1" noChangeArrowheads="1"/>
          </p:cNvSpPr>
          <p:nvPr>
            <p:ph type="body" sz="half" idx="1"/>
          </p:nvPr>
        </p:nvSpPr>
        <p:spPr>
          <a:xfrm>
            <a:off x="533400" y="1905000"/>
            <a:ext cx="4648200" cy="4114800"/>
          </a:xfrm>
        </p:spPr>
        <p:txBody>
          <a:bodyPr/>
          <a:lstStyle/>
          <a:p>
            <a:pPr eaLnBrk="1" hangingPunct="1">
              <a:lnSpc>
                <a:spcPct val="90000"/>
              </a:lnSpc>
              <a:buFontTx/>
              <a:buNone/>
              <a:defRPr/>
            </a:pPr>
            <a:r>
              <a:rPr lang="en-US" sz="2400" b="1" smtClean="0">
                <a:solidFill>
                  <a:schemeClr val="accent1"/>
                </a:solidFill>
              </a:rPr>
              <a:t>Breastfeed on demand</a:t>
            </a:r>
          </a:p>
          <a:p>
            <a:pPr eaLnBrk="1" hangingPunct="1">
              <a:lnSpc>
                <a:spcPct val="90000"/>
              </a:lnSpc>
              <a:defRPr/>
            </a:pPr>
            <a:r>
              <a:rPr lang="en-US" sz="2400" b="1" smtClean="0">
                <a:solidFill>
                  <a:srgbClr val="0000FF"/>
                </a:solidFill>
              </a:rPr>
              <a:t>8-10 times or more  in 24 hours</a:t>
            </a:r>
          </a:p>
          <a:p>
            <a:pPr eaLnBrk="1" hangingPunct="1">
              <a:lnSpc>
                <a:spcPct val="90000"/>
              </a:lnSpc>
              <a:defRPr/>
            </a:pPr>
            <a:r>
              <a:rPr lang="en-US" sz="2400" b="1" smtClean="0">
                <a:solidFill>
                  <a:srgbClr val="0000FF"/>
                </a:solidFill>
              </a:rPr>
              <a:t>Breastfeed at night</a:t>
            </a:r>
          </a:p>
          <a:p>
            <a:pPr eaLnBrk="1" hangingPunct="1">
              <a:lnSpc>
                <a:spcPct val="90000"/>
              </a:lnSpc>
              <a:defRPr/>
            </a:pPr>
            <a:r>
              <a:rPr lang="en-US" sz="2400" b="1" smtClean="0">
                <a:solidFill>
                  <a:srgbClr val="0000FF"/>
                </a:solidFill>
              </a:rPr>
              <a:t>No restrictions on length of </a:t>
            </a:r>
          </a:p>
          <a:p>
            <a:pPr eaLnBrk="1" hangingPunct="1">
              <a:lnSpc>
                <a:spcPct val="90000"/>
              </a:lnSpc>
              <a:spcBef>
                <a:spcPct val="0"/>
              </a:spcBef>
              <a:buClrTx/>
              <a:buSzTx/>
              <a:buFontTx/>
              <a:buNone/>
              <a:defRPr/>
            </a:pPr>
            <a:r>
              <a:rPr lang="en-US" sz="2400" b="1" smtClean="0">
                <a:solidFill>
                  <a:srgbClr val="0000FF"/>
                </a:solidFill>
              </a:rPr>
              <a:t>   breastfeeds</a:t>
            </a:r>
          </a:p>
          <a:p>
            <a:pPr eaLnBrk="1" hangingPunct="1">
              <a:lnSpc>
                <a:spcPct val="90000"/>
              </a:lnSpc>
              <a:defRPr/>
            </a:pPr>
            <a:r>
              <a:rPr lang="en-US" sz="2400" b="1" smtClean="0">
                <a:solidFill>
                  <a:srgbClr val="0000FF"/>
                </a:solidFill>
              </a:rPr>
              <a:t>No restrictions on frequency of    </a:t>
            </a:r>
          </a:p>
          <a:p>
            <a:pPr eaLnBrk="1" hangingPunct="1">
              <a:lnSpc>
                <a:spcPct val="90000"/>
              </a:lnSpc>
              <a:spcBef>
                <a:spcPct val="0"/>
              </a:spcBef>
              <a:buClrTx/>
              <a:buSzTx/>
              <a:buFontTx/>
              <a:buNone/>
              <a:defRPr/>
            </a:pPr>
            <a:r>
              <a:rPr lang="en-US" sz="2400" b="1" smtClean="0">
                <a:solidFill>
                  <a:srgbClr val="0000FF"/>
                </a:solidFill>
              </a:rPr>
              <a:t>   breastfeeds</a:t>
            </a:r>
          </a:p>
          <a:p>
            <a:pPr eaLnBrk="1" hangingPunct="1">
              <a:lnSpc>
                <a:spcPct val="90000"/>
              </a:lnSpc>
              <a:defRPr/>
            </a:pPr>
            <a:endParaRPr lang="en-US" sz="2400" smtClean="0"/>
          </a:p>
          <a:p>
            <a:pPr algn="ctr" eaLnBrk="1" hangingPunct="1">
              <a:lnSpc>
                <a:spcPct val="90000"/>
              </a:lnSpc>
              <a:buFontTx/>
              <a:buNone/>
              <a:defRPr/>
            </a:pPr>
            <a:r>
              <a:rPr lang="en-US" sz="2400" b="1" smtClean="0">
                <a:solidFill>
                  <a:srgbClr val="FFFFFF"/>
                </a:solidFill>
              </a:rPr>
              <a:t>MORE SUCKLING MORE MILK</a:t>
            </a:r>
          </a:p>
          <a:p>
            <a:pPr eaLnBrk="1" hangingPunct="1">
              <a:lnSpc>
                <a:spcPct val="90000"/>
              </a:lnSpc>
              <a:buFontTx/>
              <a:buNone/>
              <a:defRPr/>
            </a:pPr>
            <a:endParaRPr lang="en-US" sz="2400" b="1" smtClean="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914400" y="381000"/>
            <a:ext cx="7086600" cy="1447800"/>
          </a:xfrm>
        </p:spPr>
        <p:txBody>
          <a:bodyPr/>
          <a:lstStyle/>
          <a:p>
            <a:pPr eaLnBrk="1" hangingPunct="1">
              <a:buFontTx/>
              <a:buNone/>
              <a:defRPr/>
            </a:pPr>
            <a:endParaRPr lang="en-US" sz="2800" dirty="0" smtClean="0">
              <a:solidFill>
                <a:schemeClr val="bg2">
                  <a:lumMod val="40000"/>
                  <a:lumOff val="60000"/>
                </a:schemeClr>
              </a:solidFill>
            </a:endParaRPr>
          </a:p>
          <a:p>
            <a:pPr eaLnBrk="1" hangingPunct="1">
              <a:buFontTx/>
              <a:buNone/>
              <a:defRPr/>
            </a:pPr>
            <a:r>
              <a:rPr lang="en-US" sz="2800" dirty="0" smtClean="0">
                <a:solidFill>
                  <a:schemeClr val="bg2">
                    <a:lumMod val="75000"/>
                  </a:schemeClr>
                </a:solidFill>
              </a:rPr>
              <a:t>BREASTFEEDING IN THE CORRECT POSITION</a:t>
            </a:r>
          </a:p>
        </p:txBody>
      </p:sp>
      <p:pic>
        <p:nvPicPr>
          <p:cNvPr id="39939" name="Picture 9" descr="LL-2"/>
          <p:cNvPicPr>
            <a:picLocks noChangeAspect="1" noChangeArrowheads="1"/>
          </p:cNvPicPr>
          <p:nvPr>
            <p:ph sz="half" idx="2"/>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a:xfrm>
            <a:off x="4648200" y="2057400"/>
            <a:ext cx="4038600" cy="3505200"/>
          </a:xfrm>
          <a:noFill/>
          <a:ln w="12700">
            <a:solidFill>
              <a:schemeClr val="tx2"/>
            </a:solidFill>
          </a:ln>
          <a:extLst>
            <a:ext uri="{909E8E84-426E-40DD-AFC4-6F175D3DCCD1}">
              <a14:hiddenFill xmlns:a14="http://schemas.microsoft.com/office/drawing/2010/main">
                <a:solidFill>
                  <a:srgbClr val="FFFFFF"/>
                </a:solidFill>
              </a14:hiddenFill>
            </a:ext>
          </a:extLst>
        </p:spPr>
      </p:pic>
      <p:sp>
        <p:nvSpPr>
          <p:cNvPr id="29707" name="Rectangle 11"/>
          <p:cNvSpPr>
            <a:spLocks noChangeArrowheads="1"/>
          </p:cNvSpPr>
          <p:nvPr/>
        </p:nvSpPr>
        <p:spPr bwMode="auto">
          <a:xfrm>
            <a:off x="3200400" y="5715000"/>
            <a:ext cx="5597525" cy="461963"/>
          </a:xfrm>
          <a:prstGeom prst="rect">
            <a:avLst/>
          </a:prstGeom>
          <a:noFill/>
          <a:ln w="9525">
            <a:noFill/>
            <a:miter lim="800000"/>
            <a:headEnd/>
            <a:tailEnd/>
          </a:ln>
          <a:effectLst/>
        </p:spPr>
        <p:txBody>
          <a:bodyPr wrap="none">
            <a:spAutoFit/>
          </a:bodyPr>
          <a:lstStyle/>
          <a:p>
            <a:pPr>
              <a:defRPr/>
            </a:pPr>
            <a:r>
              <a:rPr lang="en-US" dirty="0">
                <a:effectLst>
                  <a:outerShdw blurRad="38100" dist="38100" dir="2700000" algn="tl">
                    <a:srgbClr val="000000"/>
                  </a:outerShdw>
                </a:effectLst>
              </a:rPr>
              <a:t>                           </a:t>
            </a:r>
            <a:r>
              <a:rPr lang="en-US" sz="2400" b="1" dirty="0">
                <a:solidFill>
                  <a:schemeClr val="bg2">
                    <a:lumMod val="75000"/>
                  </a:schemeClr>
                </a:solidFill>
                <a:effectLst>
                  <a:outerShdw blurRad="38100" dist="38100" dir="2700000" algn="tl">
                    <a:srgbClr val="000000"/>
                  </a:outerShdw>
                </a:effectLst>
              </a:rPr>
              <a:t>Anatomy of the Breast</a:t>
            </a:r>
          </a:p>
        </p:txBody>
      </p:sp>
      <p:sp>
        <p:nvSpPr>
          <p:cNvPr id="23558" name="Rectangle 12"/>
          <p:cNvSpPr>
            <a:spLocks noChangeArrowheads="1"/>
          </p:cNvSpPr>
          <p:nvPr/>
        </p:nvSpPr>
        <p:spPr bwMode="auto">
          <a:xfrm>
            <a:off x="609600" y="1981200"/>
            <a:ext cx="3581400" cy="3970338"/>
          </a:xfrm>
          <a:prstGeom prst="rect">
            <a:avLst/>
          </a:prstGeom>
          <a:noFill/>
          <a:ln w="9525">
            <a:noFill/>
            <a:miter lim="800000"/>
            <a:headEnd/>
            <a:tailEnd/>
          </a:ln>
        </p:spPr>
        <p:txBody>
          <a:bodyPr>
            <a:spAutoFit/>
          </a:bodyPr>
          <a:lstStyle/>
          <a:p>
            <a:pPr algn="just" eaLnBrk="1" hangingPunct="1">
              <a:spcBef>
                <a:spcPct val="50000"/>
              </a:spcBef>
              <a:buClr>
                <a:schemeClr val="hlink"/>
              </a:buClr>
              <a:buSzPct val="110000"/>
              <a:buFont typeface="Wingdings" pitchFamily="2" charset="2"/>
              <a:buBlip>
                <a:blip r:embed="rId3"/>
              </a:buBlip>
              <a:defRPr/>
            </a:pPr>
            <a:r>
              <a:rPr lang="en-US" sz="2400" b="1" dirty="0">
                <a:solidFill>
                  <a:schemeClr val="bg2">
                    <a:lumMod val="75000"/>
                  </a:schemeClr>
                </a:solidFill>
              </a:rPr>
              <a:t>Milk producing glands</a:t>
            </a:r>
          </a:p>
          <a:p>
            <a:pPr algn="just" eaLnBrk="1" hangingPunct="1">
              <a:spcBef>
                <a:spcPct val="50000"/>
              </a:spcBef>
              <a:buClr>
                <a:schemeClr val="hlink"/>
              </a:buClr>
              <a:buSzPct val="110000"/>
              <a:buFont typeface="Wingdings" pitchFamily="2" charset="2"/>
              <a:buBlip>
                <a:blip r:embed="rId3"/>
              </a:buBlip>
              <a:defRPr/>
            </a:pPr>
            <a:r>
              <a:rPr lang="en-US" sz="2400" b="1" dirty="0">
                <a:solidFill>
                  <a:schemeClr val="bg2">
                    <a:lumMod val="75000"/>
                  </a:schemeClr>
                </a:solidFill>
              </a:rPr>
              <a:t>Lactiferous </a:t>
            </a:r>
            <a:r>
              <a:rPr lang="en-US" sz="2400" b="1" dirty="0" err="1">
                <a:solidFill>
                  <a:schemeClr val="bg2">
                    <a:lumMod val="75000"/>
                  </a:schemeClr>
                </a:solidFill>
              </a:rPr>
              <a:t>canaliculi</a:t>
            </a:r>
            <a:endParaRPr lang="en-US" sz="2400" b="1" dirty="0">
              <a:solidFill>
                <a:schemeClr val="bg2">
                  <a:lumMod val="75000"/>
                </a:schemeClr>
              </a:solidFill>
            </a:endParaRPr>
          </a:p>
          <a:p>
            <a:pPr algn="just" eaLnBrk="1" hangingPunct="1">
              <a:spcBef>
                <a:spcPct val="50000"/>
              </a:spcBef>
              <a:buClr>
                <a:schemeClr val="hlink"/>
              </a:buClr>
              <a:buSzPct val="110000"/>
              <a:buFont typeface="Wingdings" pitchFamily="2" charset="2"/>
              <a:buBlip>
                <a:blip r:embed="rId3"/>
              </a:buBlip>
              <a:defRPr/>
            </a:pPr>
            <a:r>
              <a:rPr lang="en-US" sz="2400" b="1" dirty="0">
                <a:solidFill>
                  <a:schemeClr val="bg2">
                    <a:lumMod val="75000"/>
                  </a:schemeClr>
                </a:solidFill>
              </a:rPr>
              <a:t>Lactiferous sinuses</a:t>
            </a:r>
          </a:p>
          <a:p>
            <a:pPr algn="just" eaLnBrk="1" hangingPunct="1">
              <a:spcBef>
                <a:spcPct val="50000"/>
              </a:spcBef>
              <a:buClr>
                <a:schemeClr val="hlink"/>
              </a:buClr>
              <a:buSzPct val="110000"/>
              <a:buFont typeface="Wingdings" pitchFamily="2" charset="2"/>
              <a:buBlip>
                <a:blip r:embed="rId3"/>
              </a:buBlip>
              <a:defRPr/>
            </a:pPr>
            <a:r>
              <a:rPr lang="en-US" sz="2400" b="1" dirty="0" err="1">
                <a:solidFill>
                  <a:schemeClr val="bg2">
                    <a:lumMod val="75000"/>
                  </a:schemeClr>
                </a:solidFill>
              </a:rPr>
              <a:t>Myoepithelial</a:t>
            </a:r>
            <a:r>
              <a:rPr lang="en-US" sz="2400" b="1" dirty="0">
                <a:solidFill>
                  <a:schemeClr val="bg2">
                    <a:lumMod val="75000"/>
                  </a:schemeClr>
                </a:solidFill>
              </a:rPr>
              <a:t> tissue</a:t>
            </a:r>
          </a:p>
          <a:p>
            <a:pPr algn="just" eaLnBrk="1" hangingPunct="1">
              <a:spcBef>
                <a:spcPct val="50000"/>
              </a:spcBef>
              <a:buClr>
                <a:schemeClr val="hlink"/>
              </a:buClr>
              <a:buSzPct val="110000"/>
              <a:buFont typeface="Wingdings" pitchFamily="2" charset="2"/>
              <a:buBlip>
                <a:blip r:embed="rId3"/>
              </a:buBlip>
              <a:defRPr/>
            </a:pPr>
            <a:r>
              <a:rPr lang="en-US" sz="2400" b="1" dirty="0">
                <a:solidFill>
                  <a:schemeClr val="bg2">
                    <a:lumMod val="75000"/>
                  </a:schemeClr>
                </a:solidFill>
              </a:rPr>
              <a:t>Adipose tissu</a:t>
            </a:r>
            <a:r>
              <a:rPr lang="en-US" sz="2400" dirty="0"/>
              <a:t>e</a:t>
            </a:r>
          </a:p>
          <a:p>
            <a:pPr algn="just" eaLnBrk="1" hangingPunct="1">
              <a:spcBef>
                <a:spcPct val="50000"/>
              </a:spcBef>
              <a:buClr>
                <a:schemeClr val="hlink"/>
              </a:buClr>
              <a:buSzPct val="110000"/>
              <a:buFont typeface="Wingdings" pitchFamily="2" charset="2"/>
              <a:buBlip>
                <a:blip r:embed="rId3"/>
              </a:buBlip>
              <a:defRPr/>
            </a:pP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b="1" smtClean="0"/>
              <a:t>Signs of Correct Attachment</a:t>
            </a:r>
          </a:p>
        </p:txBody>
      </p:sp>
      <p:pic>
        <p:nvPicPr>
          <p:cNvPr id="40963" name="Picture 4" descr="fig"/>
          <p:cNvPicPr preferRelativeResize="0">
            <a:picLocks noChangeArrowheads="1"/>
          </p:cNvPicPr>
          <p:nvPr>
            <p:ph type="clipArt" sz="half" idx="1"/>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r="51437" b="4065"/>
          <a:stretch>
            <a:fillRect/>
          </a:stretch>
        </p:blipFill>
        <p:spPr>
          <a:xfrm>
            <a:off x="457200" y="2209800"/>
            <a:ext cx="3656013" cy="3656013"/>
          </a:xfrm>
          <a:noFill/>
          <a:ln w="12700">
            <a:solidFill>
              <a:schemeClr val="tx2"/>
            </a:solidFill>
          </a:ln>
          <a:extLst>
            <a:ext uri="{909E8E84-426E-40DD-AFC4-6F175D3DCCD1}">
              <a14:hiddenFill xmlns:a14="http://schemas.microsoft.com/office/drawing/2010/main">
                <a:solidFill>
                  <a:srgbClr val="FFFFFF"/>
                </a:solidFill>
              </a14:hiddenFill>
            </a:ext>
          </a:extLst>
        </p:spPr>
      </p:pic>
      <p:sp>
        <p:nvSpPr>
          <p:cNvPr id="32771" name="Rectangle 3"/>
          <p:cNvSpPr>
            <a:spLocks noGrp="1" noChangeArrowheads="1"/>
          </p:cNvSpPr>
          <p:nvPr>
            <p:ph type="body" sz="half" idx="2"/>
          </p:nvPr>
        </p:nvSpPr>
        <p:spPr>
          <a:xfrm>
            <a:off x="4572000" y="1676400"/>
            <a:ext cx="4038600" cy="4114800"/>
          </a:xfrm>
        </p:spPr>
        <p:txBody>
          <a:bodyPr/>
          <a:lstStyle/>
          <a:p>
            <a:pPr eaLnBrk="1" hangingPunct="1">
              <a:lnSpc>
                <a:spcPct val="90000"/>
              </a:lnSpc>
              <a:defRPr/>
            </a:pPr>
            <a:r>
              <a:rPr lang="en-US" sz="2400" b="1" dirty="0" smtClean="0">
                <a:solidFill>
                  <a:schemeClr val="bg2">
                    <a:lumMod val="75000"/>
                  </a:schemeClr>
                </a:solidFill>
              </a:rPr>
              <a:t>Mouth wide open </a:t>
            </a:r>
          </a:p>
          <a:p>
            <a:pPr eaLnBrk="1" hangingPunct="1">
              <a:lnSpc>
                <a:spcPct val="90000"/>
              </a:lnSpc>
              <a:defRPr/>
            </a:pPr>
            <a:r>
              <a:rPr lang="en-US" sz="2400" b="1" dirty="0" smtClean="0">
                <a:solidFill>
                  <a:schemeClr val="bg2">
                    <a:lumMod val="75000"/>
                  </a:schemeClr>
                </a:solidFill>
              </a:rPr>
              <a:t>Lower lip is turned outside</a:t>
            </a:r>
          </a:p>
          <a:p>
            <a:pPr eaLnBrk="1" hangingPunct="1">
              <a:lnSpc>
                <a:spcPct val="90000"/>
              </a:lnSpc>
              <a:defRPr/>
            </a:pPr>
            <a:r>
              <a:rPr lang="en-US" sz="2400" b="1" dirty="0" smtClean="0">
                <a:solidFill>
                  <a:schemeClr val="bg2">
                    <a:lumMod val="75000"/>
                  </a:schemeClr>
                </a:solidFill>
              </a:rPr>
              <a:t>Chin touching the breast </a:t>
            </a:r>
          </a:p>
          <a:p>
            <a:pPr eaLnBrk="1" hangingPunct="1">
              <a:lnSpc>
                <a:spcPct val="90000"/>
              </a:lnSpc>
              <a:defRPr/>
            </a:pPr>
            <a:r>
              <a:rPr lang="en-US" sz="2400" b="1" dirty="0" smtClean="0">
                <a:solidFill>
                  <a:schemeClr val="bg2">
                    <a:lumMod val="75000"/>
                  </a:schemeClr>
                </a:solidFill>
              </a:rPr>
              <a:t>Black part of the breast not visible below the lower lip</a:t>
            </a:r>
          </a:p>
          <a:p>
            <a:pPr eaLnBrk="1" hangingPunct="1">
              <a:lnSpc>
                <a:spcPct val="90000"/>
              </a:lnSpc>
              <a:defRPr/>
            </a:pPr>
            <a:r>
              <a:rPr lang="en-US" sz="2400" b="1" dirty="0" smtClean="0">
                <a:solidFill>
                  <a:schemeClr val="bg2">
                    <a:lumMod val="75000"/>
                  </a:schemeClr>
                </a:solidFill>
              </a:rPr>
              <a:t>Large black portion of breast and nipple including milk collecting ducts are inside baby’s mouth</a:t>
            </a:r>
          </a:p>
          <a:p>
            <a:pPr eaLnBrk="1" hangingPunct="1">
              <a:lnSpc>
                <a:spcPct val="90000"/>
              </a:lnSpc>
              <a:defRPr/>
            </a:pPr>
            <a:r>
              <a:rPr lang="en-US" sz="2400" b="1" dirty="0" smtClean="0">
                <a:solidFill>
                  <a:schemeClr val="bg2">
                    <a:lumMod val="75000"/>
                  </a:schemeClr>
                </a:solidFill>
              </a:rPr>
              <a:t>Tongue under the teat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b="1" smtClean="0"/>
              <a:t>Incorrect Sucking Position</a:t>
            </a:r>
          </a:p>
        </p:txBody>
      </p:sp>
      <p:sp>
        <p:nvSpPr>
          <p:cNvPr id="36867" name="Rectangle 3"/>
          <p:cNvSpPr>
            <a:spLocks noGrp="1" noChangeArrowheads="1"/>
          </p:cNvSpPr>
          <p:nvPr>
            <p:ph type="body" sz="half" idx="1"/>
          </p:nvPr>
        </p:nvSpPr>
        <p:spPr/>
        <p:txBody>
          <a:bodyPr/>
          <a:lstStyle/>
          <a:p>
            <a:pPr eaLnBrk="1" hangingPunct="1">
              <a:defRPr/>
            </a:pPr>
            <a:r>
              <a:rPr lang="en-US" sz="2400" b="1" dirty="0" smtClean="0">
                <a:solidFill>
                  <a:schemeClr val="bg2">
                    <a:lumMod val="75000"/>
                  </a:schemeClr>
                </a:solidFill>
              </a:rPr>
              <a:t>Mouth is not wide open</a:t>
            </a:r>
          </a:p>
          <a:p>
            <a:pPr eaLnBrk="1" hangingPunct="1">
              <a:defRPr/>
            </a:pPr>
            <a:r>
              <a:rPr lang="en-US" sz="2400" b="1" dirty="0" smtClean="0">
                <a:solidFill>
                  <a:schemeClr val="bg2">
                    <a:lumMod val="75000"/>
                  </a:schemeClr>
                </a:solidFill>
              </a:rPr>
              <a:t>Chin is away from the breast</a:t>
            </a:r>
          </a:p>
          <a:p>
            <a:pPr eaLnBrk="1" hangingPunct="1">
              <a:defRPr/>
            </a:pPr>
            <a:r>
              <a:rPr lang="en-US" sz="2400" b="1" dirty="0" smtClean="0">
                <a:solidFill>
                  <a:schemeClr val="bg2">
                    <a:lumMod val="75000"/>
                  </a:schemeClr>
                </a:solidFill>
              </a:rPr>
              <a:t>Baby is sucking only nipple</a:t>
            </a:r>
          </a:p>
          <a:p>
            <a:pPr eaLnBrk="1" hangingPunct="1">
              <a:defRPr/>
            </a:pPr>
            <a:r>
              <a:rPr lang="en-US" sz="2400" b="1" dirty="0" smtClean="0">
                <a:solidFill>
                  <a:schemeClr val="bg2">
                    <a:lumMod val="75000"/>
                  </a:schemeClr>
                </a:solidFill>
              </a:rPr>
              <a:t>Most black portion of the breast is outside the baby’s mouth</a:t>
            </a:r>
          </a:p>
          <a:p>
            <a:pPr eaLnBrk="1" hangingPunct="1">
              <a:defRPr/>
            </a:pPr>
            <a:r>
              <a:rPr lang="en-US" sz="2400" b="1" dirty="0" smtClean="0">
                <a:solidFill>
                  <a:schemeClr val="bg2">
                    <a:lumMod val="75000"/>
                  </a:schemeClr>
                </a:solidFill>
              </a:rPr>
              <a:t>Tongue away from the teat</a:t>
            </a:r>
          </a:p>
        </p:txBody>
      </p:sp>
      <p:pic>
        <p:nvPicPr>
          <p:cNvPr id="41988" name="Picture 4" descr="fig"/>
          <p:cNvPicPr preferRelativeResize="0">
            <a:picLocks noChangeArrowheads="1"/>
          </p:cNvPicPr>
          <p:nvPr>
            <p:ph sz="half" idx="2"/>
          </p:nvPr>
        </p:nvPicPr>
        <p:blipFill>
          <a:blip r:embed="rId2">
            <a:extLst>
              <a:ext uri="{28A0092B-C50C-407E-A947-70E740481C1C}">
                <a14:useLocalDpi xmlns:a14="http://schemas.microsoft.com/office/drawing/2010/main" val="0"/>
              </a:ext>
            </a:extLst>
          </a:blip>
          <a:srcRect l="53098" r="1659" b="8130"/>
          <a:stretch>
            <a:fillRect/>
          </a:stretch>
        </p:blipFill>
        <p:spPr>
          <a:xfrm>
            <a:off x="4953000" y="1981200"/>
            <a:ext cx="3656013" cy="3656013"/>
          </a:xfrm>
          <a:noFill/>
          <a:ln w="1905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mtClean="0"/>
              <a:t>Causes of Incorrect Attachment</a:t>
            </a:r>
          </a:p>
        </p:txBody>
      </p:sp>
      <p:sp>
        <p:nvSpPr>
          <p:cNvPr id="67587" name="Rectangle 3"/>
          <p:cNvSpPr>
            <a:spLocks noGrp="1" noChangeArrowheads="1"/>
          </p:cNvSpPr>
          <p:nvPr>
            <p:ph idx="1"/>
          </p:nvPr>
        </p:nvSpPr>
        <p:spPr/>
        <p:txBody>
          <a:bodyPr/>
          <a:lstStyle/>
          <a:p>
            <a:pPr eaLnBrk="1" hangingPunct="1">
              <a:defRPr/>
            </a:pPr>
            <a:r>
              <a:rPr lang="en-US" b="1" dirty="0" smtClean="0">
                <a:solidFill>
                  <a:schemeClr val="bg2">
                    <a:lumMod val="75000"/>
                  </a:schemeClr>
                </a:solidFill>
              </a:rPr>
              <a:t>Use of feeding bottles. Leads to nipple confusion</a:t>
            </a:r>
          </a:p>
          <a:p>
            <a:pPr eaLnBrk="1" hangingPunct="1">
              <a:defRPr/>
            </a:pPr>
            <a:r>
              <a:rPr lang="en-US" b="1" dirty="0" smtClean="0">
                <a:solidFill>
                  <a:schemeClr val="bg2">
                    <a:lumMod val="75000"/>
                  </a:schemeClr>
                </a:solidFill>
              </a:rPr>
              <a:t>Inexperienced mother</a:t>
            </a:r>
          </a:p>
          <a:p>
            <a:pPr eaLnBrk="1" hangingPunct="1">
              <a:defRPr/>
            </a:pPr>
            <a:r>
              <a:rPr lang="en-US" b="1" dirty="0" smtClean="0">
                <a:solidFill>
                  <a:schemeClr val="bg2">
                    <a:lumMod val="75000"/>
                  </a:schemeClr>
                </a:solidFill>
              </a:rPr>
              <a:t>Functional difficulty with the mother or the baby</a:t>
            </a:r>
          </a:p>
          <a:p>
            <a:pPr eaLnBrk="1" hangingPunct="1">
              <a:defRPr/>
            </a:pPr>
            <a:r>
              <a:rPr lang="en-US" b="1" dirty="0" smtClean="0">
                <a:solidFill>
                  <a:schemeClr val="bg2">
                    <a:lumMod val="75000"/>
                  </a:schemeClr>
                </a:solidFill>
              </a:rPr>
              <a:t>Lack of skilled support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09600" y="457200"/>
            <a:ext cx="7772400" cy="990600"/>
          </a:xfrm>
        </p:spPr>
        <p:txBody>
          <a:bodyPr/>
          <a:lstStyle/>
          <a:p>
            <a:pPr eaLnBrk="1" hangingPunct="1">
              <a:defRPr/>
            </a:pPr>
            <a:r>
              <a:rPr lang="en-US" sz="4000" b="1" smtClean="0"/>
              <a:t>Successful Breastfeeding…</a:t>
            </a:r>
          </a:p>
        </p:txBody>
      </p:sp>
      <p:sp>
        <p:nvSpPr>
          <p:cNvPr id="56323" name="Rectangle 3"/>
          <p:cNvSpPr>
            <a:spLocks noGrp="1" noChangeArrowheads="1"/>
          </p:cNvSpPr>
          <p:nvPr>
            <p:ph type="subTitle" idx="1"/>
          </p:nvPr>
        </p:nvSpPr>
        <p:spPr>
          <a:xfrm>
            <a:off x="1371600" y="2438400"/>
            <a:ext cx="6400800" cy="1752600"/>
          </a:xfrm>
        </p:spPr>
        <p:txBody>
          <a:bodyPr/>
          <a:lstStyle/>
          <a:p>
            <a:pPr eaLnBrk="1" hangingPunct="1">
              <a:defRPr/>
            </a:pPr>
            <a:r>
              <a:rPr lang="en-US" dirty="0" smtClean="0">
                <a:solidFill>
                  <a:schemeClr val="accent1"/>
                </a:solidFill>
              </a:rPr>
              <a:t>Build Mother’s Confidence</a:t>
            </a:r>
          </a:p>
          <a:p>
            <a:pPr eaLnBrk="1" hangingPunct="1">
              <a:defRPr/>
            </a:pPr>
            <a:endParaRPr lang="en-US" dirty="0" smtClean="0">
              <a:solidFill>
                <a:schemeClr val="accent1"/>
              </a:solidFill>
            </a:endParaRPr>
          </a:p>
          <a:p>
            <a:pPr algn="l" eaLnBrk="1" hangingPunct="1">
              <a:buFontTx/>
              <a:buChar char="•"/>
              <a:defRPr/>
            </a:pPr>
            <a:r>
              <a:rPr lang="en-US" sz="2400" dirty="0" smtClean="0"/>
              <a:t> </a:t>
            </a:r>
            <a:r>
              <a:rPr lang="en-US" sz="2400" b="1" dirty="0" smtClean="0">
                <a:solidFill>
                  <a:schemeClr val="bg2">
                    <a:lumMod val="75000"/>
                  </a:schemeClr>
                </a:solidFill>
              </a:rPr>
              <a:t>During prenatal period</a:t>
            </a:r>
          </a:p>
          <a:p>
            <a:pPr algn="l" eaLnBrk="1" hangingPunct="1">
              <a:buFontTx/>
              <a:buChar char="•"/>
              <a:defRPr/>
            </a:pPr>
            <a:r>
              <a:rPr lang="en-US" sz="2400" b="1" dirty="0" smtClean="0">
                <a:solidFill>
                  <a:schemeClr val="bg2">
                    <a:lumMod val="75000"/>
                  </a:schemeClr>
                </a:solidFill>
              </a:rPr>
              <a:t> During antenatal Period</a:t>
            </a:r>
          </a:p>
          <a:p>
            <a:pPr algn="l" eaLnBrk="1" hangingPunct="1">
              <a:buFontTx/>
              <a:buChar char="•"/>
              <a:defRPr/>
            </a:pPr>
            <a:r>
              <a:rPr lang="en-US" sz="2400" b="1" dirty="0" smtClean="0">
                <a:solidFill>
                  <a:schemeClr val="bg2">
                    <a:lumMod val="75000"/>
                  </a:schemeClr>
                </a:solidFill>
              </a:rPr>
              <a:t> During postnatal period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5715000" y="3581400"/>
            <a:ext cx="2971800" cy="2657475"/>
          </a:xfrm>
          <a:prstGeom prst="rect">
            <a:avLst/>
          </a:prstGeom>
          <a:noFill/>
          <a:ln w="9525">
            <a:solidFill>
              <a:srgbClr val="FFCCCC"/>
            </a:solidFill>
            <a:miter lim="800000"/>
            <a:headEnd/>
            <a:tailEnd/>
          </a:ln>
          <a:effectLst/>
        </p:spPr>
        <p:txBody>
          <a:bodyPr>
            <a:spAutoFit/>
          </a:bodyPr>
          <a:lstStyle/>
          <a:p>
            <a:pPr>
              <a:spcBef>
                <a:spcPct val="50000"/>
              </a:spcBef>
              <a:buFontTx/>
              <a:buChar char="•"/>
              <a:defRPr/>
            </a:pPr>
            <a:r>
              <a:rPr lang="en-US" sz="2400" b="1" i="1">
                <a:solidFill>
                  <a:schemeClr val="hlink"/>
                </a:solidFill>
                <a:effectLst>
                  <a:outerShdw blurRad="38100" dist="38100" dir="2700000" algn="tl">
                    <a:srgbClr val="000000"/>
                  </a:outerShdw>
                </a:effectLst>
                <a:latin typeface="Times New Roman" pitchFamily="18" charset="0"/>
              </a:rPr>
              <a:t>  </a:t>
            </a:r>
            <a:r>
              <a:rPr lang="en-US" sz="2400" b="1">
                <a:solidFill>
                  <a:schemeClr val="hlink"/>
                </a:solidFill>
                <a:effectLst>
                  <a:outerShdw blurRad="38100" dist="38100" dir="2700000" algn="tl">
                    <a:srgbClr val="000000"/>
                  </a:outerShdw>
                </a:effectLst>
                <a:latin typeface="Times New Roman" pitchFamily="18" charset="0"/>
              </a:rPr>
              <a:t>More prolactin secreted at night</a:t>
            </a:r>
          </a:p>
          <a:p>
            <a:pPr>
              <a:spcBef>
                <a:spcPct val="50000"/>
              </a:spcBef>
              <a:buFontTx/>
              <a:buChar char="•"/>
              <a:defRPr/>
            </a:pPr>
            <a:r>
              <a:rPr lang="en-US" sz="2400" b="1">
                <a:solidFill>
                  <a:schemeClr val="hlink"/>
                </a:solidFill>
                <a:effectLst>
                  <a:outerShdw blurRad="38100" dist="38100" dir="2700000" algn="tl">
                    <a:srgbClr val="000000"/>
                  </a:outerShdw>
                </a:effectLst>
                <a:latin typeface="Times New Roman" pitchFamily="18" charset="0"/>
              </a:rPr>
              <a:t>  Secreted after feed to produce next feed</a:t>
            </a:r>
            <a:endParaRPr lang="en-US" sz="2400" b="1">
              <a:solidFill>
                <a:schemeClr val="hlink"/>
              </a:solidFill>
              <a:latin typeface="Times New Roman" pitchFamily="18" charset="0"/>
            </a:endParaRPr>
          </a:p>
          <a:p>
            <a:pPr>
              <a:spcBef>
                <a:spcPct val="50000"/>
              </a:spcBef>
              <a:buFontTx/>
              <a:buChar char="•"/>
              <a:defRPr/>
            </a:pPr>
            <a:r>
              <a:rPr lang="en-US" sz="2400" b="1">
                <a:solidFill>
                  <a:schemeClr val="hlink"/>
                </a:solidFill>
                <a:effectLst>
                  <a:outerShdw blurRad="38100" dist="38100" dir="2700000" algn="tl">
                    <a:srgbClr val="000000"/>
                  </a:outerShdw>
                </a:effectLst>
                <a:latin typeface="Times New Roman" pitchFamily="18" charset="0"/>
              </a:rPr>
              <a:t>  Suppresses ovulation</a:t>
            </a:r>
          </a:p>
        </p:txBody>
      </p:sp>
      <p:sp>
        <p:nvSpPr>
          <p:cNvPr id="39940" name="Text Box 4"/>
          <p:cNvSpPr txBox="1">
            <a:spLocks noChangeArrowheads="1"/>
          </p:cNvSpPr>
          <p:nvPr/>
        </p:nvSpPr>
        <p:spPr bwMode="auto">
          <a:xfrm>
            <a:off x="152400" y="1362075"/>
            <a:ext cx="3581400" cy="466725"/>
          </a:xfrm>
          <a:prstGeom prst="rect">
            <a:avLst/>
          </a:prstGeom>
          <a:noFill/>
          <a:ln w="9525">
            <a:solidFill>
              <a:schemeClr val="tx1"/>
            </a:solidFill>
            <a:miter lim="800000"/>
            <a:headEnd/>
            <a:tailEnd/>
          </a:ln>
          <a:effectLst/>
        </p:spPr>
        <p:txBody>
          <a:bodyPr>
            <a:spAutoFit/>
          </a:bodyPr>
          <a:lstStyle/>
          <a:p>
            <a:pPr>
              <a:spcBef>
                <a:spcPct val="50000"/>
              </a:spcBef>
              <a:defRPr/>
            </a:pPr>
            <a:r>
              <a:rPr lang="en-US" sz="2400" b="1" i="1">
                <a:effectLst>
                  <a:outerShdw blurRad="38100" dist="38100" dir="2700000" algn="tl">
                    <a:srgbClr val="000000"/>
                  </a:outerShdw>
                </a:effectLst>
                <a:latin typeface="Arial" charset="0"/>
              </a:rPr>
              <a:t>The Prolactin reflex</a:t>
            </a:r>
          </a:p>
        </p:txBody>
      </p:sp>
      <p:pic>
        <p:nvPicPr>
          <p:cNvPr id="45060" name="Picture 5" descr="prolactin reflex"/>
          <p:cNvPicPr preferRelativeResize="0">
            <a:picLocks noChangeArrowheads="1"/>
          </p:cNvPicPr>
          <p:nvPr/>
        </p:nvPicPr>
        <p:blipFill>
          <a:blip r:embed="rId3">
            <a:extLst>
              <a:ext uri="{28A0092B-C50C-407E-A947-70E740481C1C}">
                <a14:useLocalDpi xmlns:a14="http://schemas.microsoft.com/office/drawing/2010/main" val="0"/>
              </a:ext>
            </a:extLst>
          </a:blip>
          <a:srcRect l="31198" r="26741" b="6612"/>
          <a:stretch>
            <a:fillRect/>
          </a:stretch>
        </p:blipFill>
        <p:spPr bwMode="auto">
          <a:xfrm>
            <a:off x="2438400" y="1981200"/>
            <a:ext cx="2971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AutoShape 6"/>
          <p:cNvSpPr>
            <a:spLocks/>
          </p:cNvSpPr>
          <p:nvPr/>
        </p:nvSpPr>
        <p:spPr bwMode="auto">
          <a:xfrm>
            <a:off x="685800" y="5410200"/>
            <a:ext cx="1295400" cy="990600"/>
          </a:xfrm>
          <a:prstGeom prst="accentCallout1">
            <a:avLst>
              <a:gd name="adj1" fmla="val 11537"/>
              <a:gd name="adj2" fmla="val 105884"/>
              <a:gd name="adj3" fmla="val -88301"/>
              <a:gd name="adj4" fmla="val 208579"/>
            </a:avLst>
          </a:prstGeom>
          <a:noFill/>
          <a:ln w="63500">
            <a:solidFill>
              <a:srgbClr val="FF0000"/>
            </a:solidFill>
            <a:miter lim="800000"/>
            <a:headEnd type="oval" w="lg" len="lg"/>
            <a:tailEnd type="stealth" w="med" len="me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b="1">
                <a:solidFill>
                  <a:schemeClr val="hlink"/>
                </a:solidFill>
                <a:latin typeface="Times New Roman" panose="02020603050405020304" pitchFamily="18" charset="0"/>
              </a:rPr>
              <a:t>Baby sucking</a:t>
            </a:r>
          </a:p>
          <a:p>
            <a:pPr algn="ctr" eaLnBrk="1" hangingPunct="1">
              <a:spcBef>
                <a:spcPct val="0"/>
              </a:spcBef>
              <a:buClrTx/>
              <a:buSzTx/>
              <a:buFontTx/>
              <a:buNone/>
            </a:pPr>
            <a:endParaRPr lang="en-US" altLang="en-US" sz="2400">
              <a:solidFill>
                <a:schemeClr val="hlink"/>
              </a:solidFill>
              <a:latin typeface="Times New Roman" panose="02020603050405020304" pitchFamily="18" charset="0"/>
            </a:endParaRPr>
          </a:p>
        </p:txBody>
      </p:sp>
      <p:sp>
        <p:nvSpPr>
          <p:cNvPr id="39943" name="AutoShape 7"/>
          <p:cNvSpPr>
            <a:spLocks/>
          </p:cNvSpPr>
          <p:nvPr/>
        </p:nvSpPr>
        <p:spPr bwMode="auto">
          <a:xfrm>
            <a:off x="5791200" y="2133600"/>
            <a:ext cx="2819400" cy="990600"/>
          </a:xfrm>
          <a:prstGeom prst="accentCallout1">
            <a:avLst>
              <a:gd name="adj1" fmla="val 11537"/>
              <a:gd name="adj2" fmla="val -2704"/>
              <a:gd name="adj3" fmla="val 137981"/>
              <a:gd name="adj4" fmla="val -47130"/>
            </a:avLst>
          </a:prstGeom>
          <a:noFill/>
          <a:ln w="63500">
            <a:solidFill>
              <a:srgbClr val="FF1301"/>
            </a:solidFill>
            <a:miter lim="800000"/>
            <a:headEnd type="oval" w="lg" len="lg"/>
            <a:tailEnd type="stealth" w="med" len="me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b="1">
                <a:solidFill>
                  <a:schemeClr val="hlink"/>
                </a:solidFill>
                <a:latin typeface="Times New Roman" panose="02020603050405020304" pitchFamily="18" charset="0"/>
              </a:rPr>
              <a:t>Sensory Impulses from nipple</a:t>
            </a:r>
          </a:p>
        </p:txBody>
      </p:sp>
      <p:sp>
        <p:nvSpPr>
          <p:cNvPr id="39944" name="AutoShape 8"/>
          <p:cNvSpPr>
            <a:spLocks/>
          </p:cNvSpPr>
          <p:nvPr/>
        </p:nvSpPr>
        <p:spPr bwMode="auto">
          <a:xfrm>
            <a:off x="533400" y="2514600"/>
            <a:ext cx="1447800" cy="838200"/>
          </a:xfrm>
          <a:prstGeom prst="accentCallout1">
            <a:avLst>
              <a:gd name="adj1" fmla="val 13634"/>
              <a:gd name="adj2" fmla="val 105264"/>
              <a:gd name="adj3" fmla="val 182764"/>
              <a:gd name="adj4" fmla="val 232236"/>
            </a:avLst>
          </a:prstGeom>
          <a:noFill/>
          <a:ln w="63500">
            <a:solidFill>
              <a:srgbClr val="FF3300"/>
            </a:solidFill>
            <a:miter lim="800000"/>
            <a:headEnd type="oval" w="lg" len="lg"/>
            <a:tailEnd type="stealth" w="med" len="me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b="1">
                <a:solidFill>
                  <a:schemeClr val="hlink"/>
                </a:solidFill>
                <a:latin typeface="Times New Roman" panose="02020603050405020304" pitchFamily="18" charset="0"/>
              </a:rPr>
              <a:t>Prolactin in blood</a:t>
            </a:r>
          </a:p>
        </p:txBody>
      </p:sp>
      <p:sp>
        <p:nvSpPr>
          <p:cNvPr id="39945" name="Rectangle 9"/>
          <p:cNvSpPr>
            <a:spLocks noChangeArrowheads="1"/>
          </p:cNvSpPr>
          <p:nvPr/>
        </p:nvSpPr>
        <p:spPr bwMode="auto">
          <a:xfrm>
            <a:off x="381000" y="152400"/>
            <a:ext cx="8229600" cy="1384300"/>
          </a:xfrm>
          <a:prstGeom prst="rect">
            <a:avLst/>
          </a:prstGeom>
          <a:noFill/>
          <a:ln w="9525">
            <a:noFill/>
            <a:miter lim="800000"/>
            <a:headEnd/>
            <a:tailEnd/>
          </a:ln>
          <a:effectLst/>
        </p:spPr>
        <p:txBody>
          <a:bodyPr anchor="ctr"/>
          <a:lstStyle/>
          <a:p>
            <a:pPr eaLnBrk="1" hangingPunct="1">
              <a:defRPr/>
            </a:pPr>
            <a:r>
              <a:rPr lang="en-US" sz="4400" b="1">
                <a:solidFill>
                  <a:schemeClr val="tx2"/>
                </a:solidFill>
                <a:effectLst>
                  <a:outerShdw blurRad="38100" dist="38100" dir="2700000" algn="tl">
                    <a:srgbClr val="000000"/>
                  </a:outerShdw>
                </a:effectLst>
              </a:rPr>
              <a:t>Breastmilk 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0-#ppt_w/2"/>
                                          </p:val>
                                        </p:tav>
                                        <p:tav tm="100000">
                                          <p:val>
                                            <p:strVal val="#ppt_x"/>
                                          </p:val>
                                        </p:tav>
                                      </p:tavLst>
                                    </p:anim>
                                    <p:anim calcmode="lin" valueType="num">
                                      <p:cBhvr additive="base">
                                        <p:cTn id="8"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9943"/>
                                        </p:tgtEl>
                                        <p:attrNameLst>
                                          <p:attrName>style.visibility</p:attrName>
                                        </p:attrNameLst>
                                      </p:cBhvr>
                                      <p:to>
                                        <p:strVal val="visible"/>
                                      </p:to>
                                    </p:set>
                                    <p:anim calcmode="lin" valueType="num">
                                      <p:cBhvr additive="base">
                                        <p:cTn id="13" dur="500" fill="hold"/>
                                        <p:tgtEl>
                                          <p:spTgt spid="39943"/>
                                        </p:tgtEl>
                                        <p:attrNameLst>
                                          <p:attrName>ppt_x</p:attrName>
                                        </p:attrNameLst>
                                      </p:cBhvr>
                                      <p:tavLst>
                                        <p:tav tm="0">
                                          <p:val>
                                            <p:strVal val="1+#ppt_w/2"/>
                                          </p:val>
                                        </p:tav>
                                        <p:tav tm="100000">
                                          <p:val>
                                            <p:strVal val="#ppt_x"/>
                                          </p:val>
                                        </p:tav>
                                      </p:tavLst>
                                    </p:anim>
                                    <p:anim calcmode="lin" valueType="num">
                                      <p:cBhvr additive="base">
                                        <p:cTn id="14"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44"/>
                                        </p:tgtEl>
                                        <p:attrNameLst>
                                          <p:attrName>style.visibility</p:attrName>
                                        </p:attrNameLst>
                                      </p:cBhvr>
                                      <p:to>
                                        <p:strVal val="visible"/>
                                      </p:to>
                                    </p:set>
                                    <p:anim calcmode="lin" valueType="num">
                                      <p:cBhvr additive="base">
                                        <p:cTn id="19" dur="500" fill="hold"/>
                                        <p:tgtEl>
                                          <p:spTgt spid="39944"/>
                                        </p:tgtEl>
                                        <p:attrNameLst>
                                          <p:attrName>ppt_x</p:attrName>
                                        </p:attrNameLst>
                                      </p:cBhvr>
                                      <p:tavLst>
                                        <p:tav tm="0">
                                          <p:val>
                                            <p:strVal val="0-#ppt_w/2"/>
                                          </p:val>
                                        </p:tav>
                                        <p:tav tm="100000">
                                          <p:val>
                                            <p:strVal val="#ppt_x"/>
                                          </p:val>
                                        </p:tav>
                                      </p:tavLst>
                                    </p:anim>
                                    <p:anim calcmode="lin" valueType="num">
                                      <p:cBhvr additive="base">
                                        <p:cTn id="20" dur="500" fill="hold"/>
                                        <p:tgtEl>
                                          <p:spTgt spid="3994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9939"/>
                                        </p:tgtEl>
                                        <p:attrNameLst>
                                          <p:attrName>style.visibility</p:attrName>
                                        </p:attrNameLst>
                                      </p:cBhvr>
                                      <p:to>
                                        <p:strVal val="visible"/>
                                      </p:to>
                                    </p:set>
                                    <p:anim calcmode="lin" valueType="num">
                                      <p:cBhvr additive="base">
                                        <p:cTn id="25" dur="500" fill="hold"/>
                                        <p:tgtEl>
                                          <p:spTgt spid="39939"/>
                                        </p:tgtEl>
                                        <p:attrNameLst>
                                          <p:attrName>ppt_x</p:attrName>
                                        </p:attrNameLst>
                                      </p:cBhvr>
                                      <p:tavLst>
                                        <p:tav tm="0">
                                          <p:val>
                                            <p:strVal val="1+#ppt_w/2"/>
                                          </p:val>
                                        </p:tav>
                                        <p:tav tm="100000">
                                          <p:val>
                                            <p:strVal val="#ppt_x"/>
                                          </p:val>
                                        </p:tav>
                                      </p:tavLst>
                                    </p:anim>
                                    <p:anim calcmode="lin" valueType="num">
                                      <p:cBhvr additive="base">
                                        <p:cTn id="26"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autoUpdateAnimBg="0"/>
      <p:bldP spid="39942" grpId="0" animBg="1" autoUpdateAnimBg="0"/>
      <p:bldP spid="39943" grpId="0" animBg="1" autoUpdateAnimBg="0"/>
      <p:bldP spid="3994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305800" cy="4327525"/>
          </a:xfrm>
          <a:prstGeom prst="rect">
            <a:avLst/>
          </a:prstGeom>
        </p:spPr>
        <p:txBody>
          <a:bodyPr>
            <a:spAutoFit/>
          </a:bodyPr>
          <a:lstStyle/>
          <a:p>
            <a:pPr marL="533400" indent="-533400" eaLnBrk="1" hangingPunct="1">
              <a:spcBef>
                <a:spcPct val="15000"/>
              </a:spcBef>
              <a:buFontTx/>
              <a:buAutoNum type="arabicPeriod" startAt="6"/>
              <a:defRPr/>
            </a:pPr>
            <a:r>
              <a:rPr lang="en-US" sz="3200" b="1" dirty="0">
                <a:solidFill>
                  <a:schemeClr val="bg2">
                    <a:lumMod val="75000"/>
                  </a:schemeClr>
                </a:solidFill>
              </a:rPr>
              <a:t>Feed newborns breast milk only, unless medically indicated.</a:t>
            </a:r>
          </a:p>
          <a:p>
            <a:pPr marL="533400" indent="-533400" eaLnBrk="1" hangingPunct="1">
              <a:spcBef>
                <a:spcPct val="15000"/>
              </a:spcBef>
              <a:buFontTx/>
              <a:buAutoNum type="arabicPeriod" startAt="6"/>
              <a:defRPr/>
            </a:pPr>
            <a:r>
              <a:rPr lang="en-US" sz="3200" b="1" dirty="0">
                <a:solidFill>
                  <a:schemeClr val="bg2">
                    <a:lumMod val="75000"/>
                  </a:schemeClr>
                </a:solidFill>
              </a:rPr>
              <a:t>Practice rooming-in.</a:t>
            </a:r>
          </a:p>
          <a:p>
            <a:pPr marL="533400" indent="-533400" eaLnBrk="1" hangingPunct="1">
              <a:spcBef>
                <a:spcPct val="15000"/>
              </a:spcBef>
              <a:buFontTx/>
              <a:buAutoNum type="arabicPeriod" startAt="6"/>
              <a:defRPr/>
            </a:pPr>
            <a:r>
              <a:rPr lang="en-US" sz="3200" b="1" dirty="0">
                <a:solidFill>
                  <a:schemeClr val="bg2">
                    <a:lumMod val="75000"/>
                  </a:schemeClr>
                </a:solidFill>
              </a:rPr>
              <a:t>Encourage breastfeeding on demand.</a:t>
            </a:r>
          </a:p>
          <a:p>
            <a:pPr marL="533400" indent="-533400" eaLnBrk="1" hangingPunct="1">
              <a:spcBef>
                <a:spcPct val="15000"/>
              </a:spcBef>
              <a:buFontTx/>
              <a:buAutoNum type="arabicPeriod" startAt="6"/>
              <a:defRPr/>
            </a:pPr>
            <a:r>
              <a:rPr lang="en-US" sz="3200" b="1" dirty="0">
                <a:solidFill>
                  <a:schemeClr val="bg2">
                    <a:lumMod val="75000"/>
                  </a:schemeClr>
                </a:solidFill>
              </a:rPr>
              <a:t>Give no artificial teats or pacifiers.</a:t>
            </a:r>
          </a:p>
          <a:p>
            <a:pPr marL="533400" indent="-533400" eaLnBrk="1" hangingPunct="1">
              <a:spcBef>
                <a:spcPct val="15000"/>
              </a:spcBef>
              <a:buFontTx/>
              <a:buAutoNum type="arabicPeriod" startAt="6"/>
              <a:defRPr/>
            </a:pPr>
            <a:r>
              <a:rPr lang="en-US" sz="3200" b="1" dirty="0">
                <a:solidFill>
                  <a:schemeClr val="bg2">
                    <a:lumMod val="75000"/>
                  </a:schemeClr>
                </a:solidFill>
              </a:rPr>
              <a:t>Foster breastfeeding support groups and refer moms to them</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152400" y="1362075"/>
            <a:ext cx="3581400" cy="466725"/>
          </a:xfrm>
          <a:prstGeom prst="rect">
            <a:avLst/>
          </a:prstGeom>
          <a:noFill/>
          <a:ln w="9525">
            <a:solidFill>
              <a:schemeClr val="tx1"/>
            </a:solidFill>
            <a:miter lim="800000"/>
            <a:headEnd/>
            <a:tailEnd/>
          </a:ln>
          <a:effectLst/>
        </p:spPr>
        <p:txBody>
          <a:bodyPr>
            <a:spAutoFit/>
          </a:bodyPr>
          <a:lstStyle/>
          <a:p>
            <a:pPr>
              <a:spcBef>
                <a:spcPct val="50000"/>
              </a:spcBef>
              <a:defRPr/>
            </a:pPr>
            <a:r>
              <a:rPr lang="en-US" sz="2400" b="1" i="1">
                <a:effectLst>
                  <a:outerShdw blurRad="38100" dist="38100" dir="2700000" algn="tl">
                    <a:srgbClr val="000000"/>
                  </a:outerShdw>
                </a:effectLst>
                <a:latin typeface="Arial" charset="0"/>
              </a:rPr>
              <a:t>The Oxytocin reflex</a:t>
            </a:r>
          </a:p>
        </p:txBody>
      </p:sp>
      <p:sp>
        <p:nvSpPr>
          <p:cNvPr id="47112" name="Rectangle 8"/>
          <p:cNvSpPr>
            <a:spLocks noChangeArrowheads="1"/>
          </p:cNvSpPr>
          <p:nvPr/>
        </p:nvSpPr>
        <p:spPr bwMode="auto">
          <a:xfrm>
            <a:off x="381000" y="152400"/>
            <a:ext cx="8229600" cy="1384300"/>
          </a:xfrm>
          <a:prstGeom prst="rect">
            <a:avLst/>
          </a:prstGeom>
          <a:noFill/>
          <a:ln w="9525">
            <a:noFill/>
            <a:miter lim="800000"/>
            <a:headEnd/>
            <a:tailEnd/>
          </a:ln>
          <a:effectLst/>
        </p:spPr>
        <p:txBody>
          <a:bodyPr anchor="ctr"/>
          <a:lstStyle/>
          <a:p>
            <a:pPr eaLnBrk="1" hangingPunct="1">
              <a:defRPr/>
            </a:pPr>
            <a:r>
              <a:rPr lang="en-US" sz="4400" b="1">
                <a:solidFill>
                  <a:schemeClr val="tx2"/>
                </a:solidFill>
                <a:effectLst>
                  <a:outerShdw blurRad="38100" dist="38100" dir="2700000" algn="tl">
                    <a:srgbClr val="000000"/>
                  </a:outerShdw>
                </a:effectLst>
              </a:rPr>
              <a:t>Breastmilk Transfer</a:t>
            </a:r>
          </a:p>
        </p:txBody>
      </p:sp>
      <p:sp>
        <p:nvSpPr>
          <p:cNvPr id="47113" name="Text Box 9"/>
          <p:cNvSpPr txBox="1">
            <a:spLocks noChangeArrowheads="1"/>
          </p:cNvSpPr>
          <p:nvPr/>
        </p:nvSpPr>
        <p:spPr bwMode="auto">
          <a:xfrm>
            <a:off x="5486400" y="4800600"/>
            <a:ext cx="3352800" cy="1379538"/>
          </a:xfrm>
          <a:prstGeom prst="rect">
            <a:avLst/>
          </a:prstGeom>
          <a:noFill/>
          <a:ln w="9525">
            <a:solidFill>
              <a:srgbClr val="FFCCCC"/>
            </a:solidFill>
            <a:miter lim="800000"/>
            <a:headEnd/>
            <a:tailEnd/>
          </a:ln>
          <a:effectLst/>
        </p:spPr>
        <p:txBody>
          <a:bodyPr>
            <a:spAutoFit/>
          </a:bodyPr>
          <a:lstStyle/>
          <a:p>
            <a:pPr>
              <a:spcBef>
                <a:spcPct val="50000"/>
              </a:spcBef>
              <a:buFontTx/>
              <a:buChar char="•"/>
              <a:defRPr/>
            </a:pPr>
            <a:r>
              <a:rPr lang="en-US" sz="2400">
                <a:solidFill>
                  <a:schemeClr val="hlink"/>
                </a:solidFill>
                <a:effectLst>
                  <a:outerShdw blurRad="38100" dist="38100" dir="2700000" algn="tl">
                    <a:srgbClr val="000000"/>
                  </a:outerShdw>
                </a:effectLst>
                <a:latin typeface="Times New Roman" pitchFamily="18" charset="0"/>
              </a:rPr>
              <a:t> Works before or during feed to make milk flow</a:t>
            </a:r>
          </a:p>
          <a:p>
            <a:pPr>
              <a:spcBef>
                <a:spcPct val="50000"/>
              </a:spcBef>
              <a:buFontTx/>
              <a:buChar char="•"/>
              <a:defRPr/>
            </a:pPr>
            <a:r>
              <a:rPr lang="en-US" sz="2400">
                <a:solidFill>
                  <a:schemeClr val="hlink"/>
                </a:solidFill>
                <a:latin typeface="Times New Roman" pitchFamily="18" charset="0"/>
              </a:rPr>
              <a:t> Makes uterus contract</a:t>
            </a:r>
            <a:endParaRPr lang="en-US" sz="2400">
              <a:solidFill>
                <a:schemeClr val="hlink"/>
              </a:solidFill>
              <a:effectLst>
                <a:outerShdw blurRad="38100" dist="38100" dir="2700000" algn="tl">
                  <a:srgbClr val="000000"/>
                </a:outerShdw>
              </a:effectLst>
              <a:latin typeface="Times New Roman" pitchFamily="18" charset="0"/>
            </a:endParaRPr>
          </a:p>
        </p:txBody>
      </p:sp>
      <p:pic>
        <p:nvPicPr>
          <p:cNvPr id="47109" name="Picture 10" descr="oxytocin reflex"/>
          <p:cNvPicPr preferRelativeResize="0">
            <a:picLocks noChangeArrowheads="1"/>
          </p:cNvPicPr>
          <p:nvPr/>
        </p:nvPicPr>
        <p:blipFill>
          <a:blip r:embed="rId3">
            <a:extLst>
              <a:ext uri="{28A0092B-C50C-407E-A947-70E740481C1C}">
                <a14:useLocalDpi xmlns:a14="http://schemas.microsoft.com/office/drawing/2010/main" val="0"/>
              </a:ext>
            </a:extLst>
          </a:blip>
          <a:srcRect l="30685" r="30685" b="13168"/>
          <a:stretch>
            <a:fillRect/>
          </a:stretch>
        </p:blipFill>
        <p:spPr bwMode="auto">
          <a:xfrm>
            <a:off x="2438400" y="1981200"/>
            <a:ext cx="2970213"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AutoShape 11"/>
          <p:cNvSpPr>
            <a:spLocks/>
          </p:cNvSpPr>
          <p:nvPr/>
        </p:nvSpPr>
        <p:spPr bwMode="auto">
          <a:xfrm>
            <a:off x="685800" y="5410200"/>
            <a:ext cx="1295400" cy="990600"/>
          </a:xfrm>
          <a:prstGeom prst="accentCallout1">
            <a:avLst>
              <a:gd name="adj1" fmla="val 11537"/>
              <a:gd name="adj2" fmla="val 105884"/>
              <a:gd name="adj3" fmla="val -88301"/>
              <a:gd name="adj4" fmla="val 208579"/>
            </a:avLst>
          </a:prstGeom>
          <a:noFill/>
          <a:ln w="63500">
            <a:solidFill>
              <a:srgbClr val="FF3300"/>
            </a:solidFill>
            <a:miter lim="800000"/>
            <a:headEnd type="oval" w="lg" len="lg"/>
            <a:tailEnd type="stealth" w="med" len="me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50000"/>
              </a:spcBef>
              <a:buClrTx/>
              <a:buSzTx/>
              <a:buFontTx/>
              <a:buNone/>
            </a:pPr>
            <a:r>
              <a:rPr lang="en-US" altLang="en-US" sz="2400">
                <a:solidFill>
                  <a:schemeClr val="hlink"/>
                </a:solidFill>
                <a:latin typeface="Times New Roman" panose="02020603050405020304" pitchFamily="18" charset="0"/>
              </a:rPr>
              <a:t>Baby sucking</a:t>
            </a:r>
          </a:p>
          <a:p>
            <a:pPr algn="ctr" eaLnBrk="1" hangingPunct="1">
              <a:spcBef>
                <a:spcPct val="0"/>
              </a:spcBef>
              <a:buClrTx/>
              <a:buSzTx/>
              <a:buFontTx/>
              <a:buNone/>
            </a:pPr>
            <a:endParaRPr lang="en-US" altLang="en-US" sz="2400">
              <a:solidFill>
                <a:schemeClr val="hlink"/>
              </a:solidFill>
              <a:latin typeface="Times New Roman" panose="02020603050405020304" pitchFamily="18" charset="0"/>
            </a:endParaRPr>
          </a:p>
        </p:txBody>
      </p:sp>
      <p:sp>
        <p:nvSpPr>
          <p:cNvPr id="47116" name="AutoShape 12"/>
          <p:cNvSpPr>
            <a:spLocks/>
          </p:cNvSpPr>
          <p:nvPr/>
        </p:nvSpPr>
        <p:spPr bwMode="auto">
          <a:xfrm>
            <a:off x="5791200" y="2133600"/>
            <a:ext cx="2819400" cy="990600"/>
          </a:xfrm>
          <a:prstGeom prst="accentCallout1">
            <a:avLst>
              <a:gd name="adj1" fmla="val 11537"/>
              <a:gd name="adj2" fmla="val -2704"/>
              <a:gd name="adj3" fmla="val 137981"/>
              <a:gd name="adj4" fmla="val -47130"/>
            </a:avLst>
          </a:prstGeom>
          <a:noFill/>
          <a:ln w="63500">
            <a:solidFill>
              <a:srgbClr val="FF3300"/>
            </a:solidFill>
            <a:miter lim="800000"/>
            <a:headEnd type="oval" w="lg" len="lg"/>
            <a:tailEnd type="stealth" w="med" len="me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a:solidFill>
                  <a:schemeClr val="hlink"/>
                </a:solidFill>
                <a:latin typeface="Times New Roman" panose="02020603050405020304" pitchFamily="18" charset="0"/>
              </a:rPr>
              <a:t>Sensory Impulses from nipple</a:t>
            </a:r>
          </a:p>
        </p:txBody>
      </p:sp>
      <p:sp>
        <p:nvSpPr>
          <p:cNvPr id="47117" name="AutoShape 13"/>
          <p:cNvSpPr>
            <a:spLocks/>
          </p:cNvSpPr>
          <p:nvPr/>
        </p:nvSpPr>
        <p:spPr bwMode="auto">
          <a:xfrm>
            <a:off x="533400" y="2286000"/>
            <a:ext cx="1447800" cy="838200"/>
          </a:xfrm>
          <a:prstGeom prst="accentCallout1">
            <a:avLst>
              <a:gd name="adj1" fmla="val 13634"/>
              <a:gd name="adj2" fmla="val 105264"/>
              <a:gd name="adj3" fmla="val 225190"/>
              <a:gd name="adj4" fmla="val 228620"/>
            </a:avLst>
          </a:prstGeom>
          <a:noFill/>
          <a:ln w="63500">
            <a:solidFill>
              <a:srgbClr val="FF0000"/>
            </a:solidFill>
            <a:miter lim="800000"/>
            <a:headEnd type="oval" w="lg" len="lg"/>
            <a:tailEnd type="stealth" w="med" len="me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2400">
                <a:solidFill>
                  <a:schemeClr val="hlink"/>
                </a:solidFill>
                <a:latin typeface="Times New Roman" panose="02020603050405020304" pitchFamily="18" charset="0"/>
              </a:rPr>
              <a:t>Oxytocin in blood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15"/>
                                        </p:tgtEl>
                                        <p:attrNameLst>
                                          <p:attrName>style.visibility</p:attrName>
                                        </p:attrNameLst>
                                      </p:cBhvr>
                                      <p:to>
                                        <p:strVal val="visible"/>
                                      </p:to>
                                    </p:set>
                                    <p:anim calcmode="lin" valueType="num">
                                      <p:cBhvr additive="base">
                                        <p:cTn id="7" dur="500" fill="hold"/>
                                        <p:tgtEl>
                                          <p:spTgt spid="47115"/>
                                        </p:tgtEl>
                                        <p:attrNameLst>
                                          <p:attrName>ppt_x</p:attrName>
                                        </p:attrNameLst>
                                      </p:cBhvr>
                                      <p:tavLst>
                                        <p:tav tm="0">
                                          <p:val>
                                            <p:strVal val="0-#ppt_w/2"/>
                                          </p:val>
                                        </p:tav>
                                        <p:tav tm="100000">
                                          <p:val>
                                            <p:strVal val="#ppt_x"/>
                                          </p:val>
                                        </p:tav>
                                      </p:tavLst>
                                    </p:anim>
                                    <p:anim calcmode="lin" valueType="num">
                                      <p:cBhvr additive="base">
                                        <p:cTn id="8" dur="500" fill="hold"/>
                                        <p:tgtEl>
                                          <p:spTgt spid="471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7116"/>
                                        </p:tgtEl>
                                        <p:attrNameLst>
                                          <p:attrName>style.visibility</p:attrName>
                                        </p:attrNameLst>
                                      </p:cBhvr>
                                      <p:to>
                                        <p:strVal val="visible"/>
                                      </p:to>
                                    </p:set>
                                    <p:anim calcmode="lin" valueType="num">
                                      <p:cBhvr additive="base">
                                        <p:cTn id="12" dur="500" fill="hold"/>
                                        <p:tgtEl>
                                          <p:spTgt spid="47116"/>
                                        </p:tgtEl>
                                        <p:attrNameLst>
                                          <p:attrName>ppt_x</p:attrName>
                                        </p:attrNameLst>
                                      </p:cBhvr>
                                      <p:tavLst>
                                        <p:tav tm="0">
                                          <p:val>
                                            <p:strVal val="1+#ppt_w/2"/>
                                          </p:val>
                                        </p:tav>
                                        <p:tav tm="100000">
                                          <p:val>
                                            <p:strVal val="#ppt_x"/>
                                          </p:val>
                                        </p:tav>
                                      </p:tavLst>
                                    </p:anim>
                                    <p:anim calcmode="lin" valueType="num">
                                      <p:cBhvr additive="base">
                                        <p:cTn id="13" dur="500" fill="hold"/>
                                        <p:tgtEl>
                                          <p:spTgt spid="4711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7117"/>
                                        </p:tgtEl>
                                        <p:attrNameLst>
                                          <p:attrName>style.visibility</p:attrName>
                                        </p:attrNameLst>
                                      </p:cBhvr>
                                      <p:to>
                                        <p:strVal val="visible"/>
                                      </p:to>
                                    </p:set>
                                    <p:anim calcmode="lin" valueType="num">
                                      <p:cBhvr additive="base">
                                        <p:cTn id="18" dur="500" fill="hold"/>
                                        <p:tgtEl>
                                          <p:spTgt spid="47117"/>
                                        </p:tgtEl>
                                        <p:attrNameLst>
                                          <p:attrName>ppt_x</p:attrName>
                                        </p:attrNameLst>
                                      </p:cBhvr>
                                      <p:tavLst>
                                        <p:tav tm="0">
                                          <p:val>
                                            <p:strVal val="0-#ppt_w/2"/>
                                          </p:val>
                                        </p:tav>
                                        <p:tav tm="100000">
                                          <p:val>
                                            <p:strVal val="#ppt_x"/>
                                          </p:val>
                                        </p:tav>
                                      </p:tavLst>
                                    </p:anim>
                                    <p:anim calcmode="lin" valueType="num">
                                      <p:cBhvr additive="base">
                                        <p:cTn id="19" dur="500" fill="hold"/>
                                        <p:tgtEl>
                                          <p:spTgt spid="4711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7113"/>
                                        </p:tgtEl>
                                        <p:attrNameLst>
                                          <p:attrName>style.visibility</p:attrName>
                                        </p:attrNameLst>
                                      </p:cBhvr>
                                      <p:to>
                                        <p:strVal val="visible"/>
                                      </p:to>
                                    </p:set>
                                    <p:anim calcmode="lin" valueType="num">
                                      <p:cBhvr additive="base">
                                        <p:cTn id="24" dur="500" fill="hold"/>
                                        <p:tgtEl>
                                          <p:spTgt spid="47113"/>
                                        </p:tgtEl>
                                        <p:attrNameLst>
                                          <p:attrName>ppt_x</p:attrName>
                                        </p:attrNameLst>
                                      </p:cBhvr>
                                      <p:tavLst>
                                        <p:tav tm="0">
                                          <p:val>
                                            <p:strVal val="1+#ppt_w/2"/>
                                          </p:val>
                                        </p:tav>
                                        <p:tav tm="100000">
                                          <p:val>
                                            <p:strVal val="#ppt_x"/>
                                          </p:val>
                                        </p:tav>
                                      </p:tavLst>
                                    </p:anim>
                                    <p:anim calcmode="lin" valueType="num">
                                      <p:cBhvr additive="base">
                                        <p:cTn id="25"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animBg="1" autoUpdateAnimBg="0"/>
      <p:bldP spid="47115" grpId="0" animBg="1" autoUpdateAnimBg="0"/>
      <p:bldP spid="47116" grpId="0" animBg="1" autoUpdateAnimBg="0"/>
      <p:bldP spid="47117"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Box 3"/>
          <p:cNvSpPr txBox="1">
            <a:spLocks noChangeArrowheads="1"/>
          </p:cNvSpPr>
          <p:nvPr/>
        </p:nvSpPr>
        <p:spPr bwMode="auto">
          <a:xfrm>
            <a:off x="152400" y="1362075"/>
            <a:ext cx="3581400" cy="831850"/>
          </a:xfrm>
          <a:prstGeom prst="rect">
            <a:avLst/>
          </a:prstGeom>
          <a:noFill/>
          <a:ln w="9525">
            <a:solidFill>
              <a:schemeClr val="tx1"/>
            </a:solidFill>
            <a:miter lim="800000"/>
            <a:headEnd/>
            <a:tailEnd/>
          </a:ln>
          <a:effectLst/>
        </p:spPr>
        <p:txBody>
          <a:bodyPr>
            <a:spAutoFit/>
          </a:bodyPr>
          <a:lstStyle/>
          <a:p>
            <a:pPr>
              <a:spcBef>
                <a:spcPct val="50000"/>
              </a:spcBef>
              <a:defRPr/>
            </a:pPr>
            <a:r>
              <a:rPr lang="en-US" sz="2400" b="1" i="1">
                <a:effectLst>
                  <a:outerShdw blurRad="38100" dist="38100" dir="2700000" algn="tl">
                    <a:srgbClr val="000000"/>
                  </a:outerShdw>
                </a:effectLst>
                <a:latin typeface="Arial" charset="0"/>
              </a:rPr>
              <a:t>How does the mother’s confidence play part</a:t>
            </a:r>
          </a:p>
        </p:txBody>
      </p:sp>
      <p:sp>
        <p:nvSpPr>
          <p:cNvPr id="49160" name="Rectangle 8"/>
          <p:cNvSpPr>
            <a:spLocks noChangeArrowheads="1"/>
          </p:cNvSpPr>
          <p:nvPr/>
        </p:nvSpPr>
        <p:spPr bwMode="auto">
          <a:xfrm>
            <a:off x="381000" y="152400"/>
            <a:ext cx="8229600" cy="1384300"/>
          </a:xfrm>
          <a:prstGeom prst="rect">
            <a:avLst/>
          </a:prstGeom>
          <a:noFill/>
          <a:ln w="9525">
            <a:noFill/>
            <a:miter lim="800000"/>
            <a:headEnd/>
            <a:tailEnd/>
          </a:ln>
          <a:effectLst/>
        </p:spPr>
        <p:txBody>
          <a:bodyPr anchor="ctr"/>
          <a:lstStyle/>
          <a:p>
            <a:pPr eaLnBrk="1" hangingPunct="1">
              <a:defRPr/>
            </a:pPr>
            <a:r>
              <a:rPr lang="en-US" sz="4400" b="1">
                <a:solidFill>
                  <a:schemeClr val="tx2"/>
                </a:solidFill>
                <a:effectLst>
                  <a:outerShdw blurRad="38100" dist="38100" dir="2700000" algn="tl">
                    <a:srgbClr val="000000"/>
                  </a:outerShdw>
                </a:effectLst>
              </a:rPr>
              <a:t>Breastmilk Transfer</a:t>
            </a:r>
          </a:p>
        </p:txBody>
      </p:sp>
      <p:pic>
        <p:nvPicPr>
          <p:cNvPr id="49156" name="Picture 9" descr="reflex2"/>
          <p:cNvPicPr preferRelativeResize="0">
            <a:picLocks noChangeArrowheads="1"/>
          </p:cNvPicPr>
          <p:nvPr/>
        </p:nvPicPr>
        <p:blipFill>
          <a:blip r:embed="rId3">
            <a:extLst>
              <a:ext uri="{28A0092B-C50C-407E-A947-70E740481C1C}">
                <a14:useLocalDpi xmlns:a14="http://schemas.microsoft.com/office/drawing/2010/main" val="0"/>
              </a:ext>
            </a:extLst>
          </a:blip>
          <a:srcRect l="30321" t="10687" r="27988" b="9160"/>
          <a:stretch>
            <a:fillRect/>
          </a:stretch>
        </p:blipFill>
        <p:spPr bwMode="auto">
          <a:xfrm>
            <a:off x="4035425" y="2057400"/>
            <a:ext cx="2743200"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2" name="AutoShape 10"/>
          <p:cNvSpPr>
            <a:spLocks noChangeArrowheads="1"/>
          </p:cNvSpPr>
          <p:nvPr/>
        </p:nvSpPr>
        <p:spPr bwMode="auto">
          <a:xfrm>
            <a:off x="149225" y="3276600"/>
            <a:ext cx="3729038" cy="2816225"/>
          </a:xfrm>
          <a:prstGeom prst="cloudCallout">
            <a:avLst>
              <a:gd name="adj1" fmla="val 70106"/>
              <a:gd name="adj2" fmla="val -55986"/>
            </a:avLst>
          </a:prstGeom>
          <a:solidFill>
            <a:srgbClr val="00FF00"/>
          </a:solidFill>
          <a:ln w="9525">
            <a:solidFill>
              <a:schemeClr val="bg2"/>
            </a:solidFill>
            <a:round/>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0"/>
              </a:spcBef>
              <a:buClrTx/>
              <a:buSzTx/>
              <a:buFontTx/>
              <a:buNone/>
            </a:pPr>
            <a:r>
              <a:rPr lang="en-US" altLang="en-US" sz="2400" b="1">
                <a:solidFill>
                  <a:schemeClr val="bg2"/>
                </a:solidFill>
                <a:latin typeface="Arial" panose="020B0604020202020204" pitchFamily="34" charset="0"/>
              </a:rPr>
              <a:t>Thinks lovingly of baby</a:t>
            </a:r>
          </a:p>
          <a:p>
            <a:pPr algn="ctr">
              <a:spcBef>
                <a:spcPct val="0"/>
              </a:spcBef>
              <a:buClrTx/>
              <a:buSzTx/>
              <a:buFontTx/>
              <a:buNone/>
            </a:pPr>
            <a:r>
              <a:rPr lang="en-US" altLang="en-US" sz="2400" b="1" u="sng">
                <a:solidFill>
                  <a:schemeClr val="bg2"/>
                </a:solidFill>
                <a:latin typeface="Arial" panose="020B0604020202020204" pitchFamily="34" charset="0"/>
              </a:rPr>
              <a:t>CONFIDENCE</a:t>
            </a:r>
            <a:r>
              <a:rPr lang="en-US" altLang="en-US" sz="2400" b="1">
                <a:solidFill>
                  <a:schemeClr val="bg2"/>
                </a:solidFill>
                <a:latin typeface="Arial" panose="020B0604020202020204" pitchFamily="34" charset="0"/>
              </a:rPr>
              <a:t> Sound of baby Sight of baby</a:t>
            </a:r>
          </a:p>
        </p:txBody>
      </p:sp>
      <p:sp>
        <p:nvSpPr>
          <p:cNvPr id="49163" name="AutoShape 11"/>
          <p:cNvSpPr>
            <a:spLocks noChangeArrowheads="1"/>
          </p:cNvSpPr>
          <p:nvPr/>
        </p:nvSpPr>
        <p:spPr bwMode="auto">
          <a:xfrm>
            <a:off x="6931025" y="2209800"/>
            <a:ext cx="1984375" cy="2362200"/>
          </a:xfrm>
          <a:prstGeom prst="cloudCallout">
            <a:avLst>
              <a:gd name="adj1" fmla="val -141097"/>
              <a:gd name="adj2" fmla="val -33602"/>
            </a:avLst>
          </a:prstGeom>
          <a:solidFill>
            <a:srgbClr val="FF0000"/>
          </a:solidFill>
          <a:ln w="9525">
            <a:solidFill>
              <a:schemeClr val="tx1"/>
            </a:solidFill>
            <a:round/>
            <a:headEnd/>
            <a:tailEnd/>
          </a:ln>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a:spcBef>
                <a:spcPct val="0"/>
              </a:spcBef>
              <a:buClrTx/>
              <a:buSzTx/>
              <a:buFontTx/>
              <a:buNone/>
            </a:pPr>
            <a:r>
              <a:rPr lang="en-US" altLang="en-US" sz="2400" b="1">
                <a:latin typeface="Arial" panose="020B0604020202020204" pitchFamily="34" charset="0"/>
              </a:rPr>
              <a:t>Pain Worry Stress Doubt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anim calcmode="lin" valueType="num">
                                      <p:cBhvr>
                                        <p:cTn id="7" dur="1000" fill="hold"/>
                                        <p:tgtEl>
                                          <p:spTgt spid="49162"/>
                                        </p:tgtEl>
                                        <p:attrNameLst>
                                          <p:attrName>ppt_w</p:attrName>
                                        </p:attrNameLst>
                                      </p:cBhvr>
                                      <p:tavLst>
                                        <p:tav tm="0">
                                          <p:val>
                                            <p:fltVal val="0"/>
                                          </p:val>
                                        </p:tav>
                                        <p:tav tm="100000">
                                          <p:val>
                                            <p:strVal val="#ppt_w"/>
                                          </p:val>
                                        </p:tav>
                                      </p:tavLst>
                                    </p:anim>
                                    <p:anim calcmode="lin" valueType="num">
                                      <p:cBhvr>
                                        <p:cTn id="8" dur="1000" fill="hold"/>
                                        <p:tgtEl>
                                          <p:spTgt spid="49162"/>
                                        </p:tgtEl>
                                        <p:attrNameLst>
                                          <p:attrName>ppt_h</p:attrName>
                                        </p:attrNameLst>
                                      </p:cBhvr>
                                      <p:tavLst>
                                        <p:tav tm="0">
                                          <p:val>
                                            <p:fltVal val="0"/>
                                          </p:val>
                                        </p:tav>
                                        <p:tav tm="100000">
                                          <p:val>
                                            <p:strVal val="#ppt_h"/>
                                          </p:val>
                                        </p:tav>
                                      </p:tavLst>
                                    </p:anim>
                                    <p:anim calcmode="lin" valueType="num">
                                      <p:cBhvr>
                                        <p:cTn id="9" dur="1000" fill="hold"/>
                                        <p:tgtEl>
                                          <p:spTgt spid="491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91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9163"/>
                                        </p:tgtEl>
                                        <p:attrNameLst>
                                          <p:attrName>style.visibility</p:attrName>
                                        </p:attrNameLst>
                                      </p:cBhvr>
                                      <p:to>
                                        <p:strVal val="visible"/>
                                      </p:to>
                                    </p:set>
                                    <p:anim calcmode="lin" valueType="num">
                                      <p:cBhvr>
                                        <p:cTn id="15" dur="1000" fill="hold"/>
                                        <p:tgtEl>
                                          <p:spTgt spid="49163"/>
                                        </p:tgtEl>
                                        <p:attrNameLst>
                                          <p:attrName>ppt_w</p:attrName>
                                        </p:attrNameLst>
                                      </p:cBhvr>
                                      <p:tavLst>
                                        <p:tav tm="0">
                                          <p:val>
                                            <p:fltVal val="0"/>
                                          </p:val>
                                        </p:tav>
                                        <p:tav tm="100000">
                                          <p:val>
                                            <p:strVal val="#ppt_w"/>
                                          </p:val>
                                        </p:tav>
                                      </p:tavLst>
                                    </p:anim>
                                    <p:anim calcmode="lin" valueType="num">
                                      <p:cBhvr>
                                        <p:cTn id="16" dur="1000" fill="hold"/>
                                        <p:tgtEl>
                                          <p:spTgt spid="49163"/>
                                        </p:tgtEl>
                                        <p:attrNameLst>
                                          <p:attrName>ppt_h</p:attrName>
                                        </p:attrNameLst>
                                      </p:cBhvr>
                                      <p:tavLst>
                                        <p:tav tm="0">
                                          <p:val>
                                            <p:fltVal val="0"/>
                                          </p:val>
                                        </p:tav>
                                        <p:tav tm="100000">
                                          <p:val>
                                            <p:strVal val="#ppt_h"/>
                                          </p:val>
                                        </p:tav>
                                      </p:tavLst>
                                    </p:anim>
                                    <p:anim calcmode="lin" valueType="num">
                                      <p:cBhvr>
                                        <p:cTn id="17" dur="1000" fill="hold"/>
                                        <p:tgtEl>
                                          <p:spTgt spid="4916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91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autoUpdateAnimBg="0"/>
      <p:bldP spid="49163"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8001000" cy="5532438"/>
          </a:xfrm>
          <a:prstGeom prst="rect">
            <a:avLst/>
          </a:prstGeom>
        </p:spPr>
        <p:txBody>
          <a:bodyPr>
            <a:spAutoFit/>
          </a:bodyPr>
          <a:lstStyle/>
          <a:p>
            <a:pPr>
              <a:spcBef>
                <a:spcPct val="15000"/>
              </a:spcBef>
              <a:defRPr/>
            </a:pPr>
            <a:r>
              <a:rPr lang="en-US" sz="3200" b="1" dirty="0">
                <a:solidFill>
                  <a:schemeClr val="bg2">
                    <a:lumMod val="75000"/>
                  </a:schemeClr>
                </a:solidFill>
              </a:rPr>
              <a:t>SPECIAL CONDITIONS: HYPERBILIRUBINEMIA</a:t>
            </a:r>
          </a:p>
          <a:p>
            <a:pPr>
              <a:spcBef>
                <a:spcPct val="15000"/>
              </a:spcBef>
              <a:defRPr/>
            </a:pPr>
            <a:endParaRPr lang="en-US" dirty="0"/>
          </a:p>
          <a:p>
            <a:pPr>
              <a:spcBef>
                <a:spcPct val="15000"/>
              </a:spcBef>
              <a:buFontTx/>
              <a:buChar char="•"/>
              <a:defRPr/>
            </a:pPr>
            <a:r>
              <a:rPr lang="en-US" sz="2800" b="1" dirty="0">
                <a:solidFill>
                  <a:schemeClr val="bg2">
                    <a:lumMod val="75000"/>
                  </a:schemeClr>
                </a:solidFill>
              </a:rPr>
              <a:t>Hyperbilirubinemia is an excessive amount of bilirubin in the neonate’s blood (Gartner &amp; Herschel, 2001).</a:t>
            </a:r>
          </a:p>
          <a:p>
            <a:pPr>
              <a:spcBef>
                <a:spcPct val="15000"/>
              </a:spcBef>
              <a:buFontTx/>
              <a:buChar char="•"/>
              <a:defRPr/>
            </a:pPr>
            <a:r>
              <a:rPr lang="en-US" sz="2800" b="1" dirty="0">
                <a:solidFill>
                  <a:schemeClr val="bg2">
                    <a:lumMod val="75000"/>
                  </a:schemeClr>
                </a:solidFill>
              </a:rPr>
              <a:t>Jaundice may be visible in light-skinned infants when bilirubin reaches 5 mg/</a:t>
            </a:r>
            <a:r>
              <a:rPr lang="en-US" sz="2800" b="1" dirty="0" err="1">
                <a:solidFill>
                  <a:schemeClr val="bg2">
                    <a:lumMod val="75000"/>
                  </a:schemeClr>
                </a:solidFill>
              </a:rPr>
              <a:t>dL</a:t>
            </a:r>
            <a:r>
              <a:rPr lang="en-US" sz="2800" b="1" dirty="0">
                <a:solidFill>
                  <a:schemeClr val="bg2">
                    <a:lumMod val="75000"/>
                  </a:schemeClr>
                </a:solidFill>
              </a:rPr>
              <a:t>.</a:t>
            </a:r>
          </a:p>
          <a:p>
            <a:pPr>
              <a:spcBef>
                <a:spcPct val="15000"/>
              </a:spcBef>
              <a:buFontTx/>
              <a:buChar char="•"/>
              <a:defRPr/>
            </a:pPr>
            <a:r>
              <a:rPr lang="en-US" sz="2800" b="1" dirty="0">
                <a:solidFill>
                  <a:schemeClr val="bg2">
                    <a:lumMod val="75000"/>
                  </a:schemeClr>
                </a:solidFill>
              </a:rPr>
              <a:t>Severe hyperbilirubinemia occurs when bilirubin is above 15 mg/</a:t>
            </a:r>
            <a:r>
              <a:rPr lang="en-US" sz="2800" b="1" dirty="0" err="1">
                <a:solidFill>
                  <a:schemeClr val="bg2">
                    <a:lumMod val="75000"/>
                  </a:schemeClr>
                </a:solidFill>
              </a:rPr>
              <a:t>dL</a:t>
            </a:r>
            <a:r>
              <a:rPr lang="en-US" sz="2800" b="1" dirty="0">
                <a:solidFill>
                  <a:schemeClr val="bg2">
                    <a:lumMod val="75000"/>
                  </a:schemeClr>
                </a:solidFill>
              </a:rPr>
              <a:t>.</a:t>
            </a:r>
          </a:p>
          <a:p>
            <a:pPr>
              <a:spcBef>
                <a:spcPct val="15000"/>
              </a:spcBef>
              <a:buFontTx/>
              <a:buChar char="•"/>
              <a:defRPr/>
            </a:pPr>
            <a:r>
              <a:rPr lang="en-US" sz="2800" b="1" dirty="0">
                <a:solidFill>
                  <a:schemeClr val="bg2">
                    <a:lumMod val="75000"/>
                  </a:schemeClr>
                </a:solidFill>
              </a:rPr>
              <a:t>To decrease jaundice, encourage early and frequent breastfeeding</a:t>
            </a:r>
            <a:r>
              <a:rPr lang="en-US"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382000" cy="4557713"/>
          </a:xfrm>
          <a:prstGeom prst="rect">
            <a:avLst/>
          </a:prstGeom>
        </p:spPr>
        <p:txBody>
          <a:bodyPr>
            <a:spAutoFit/>
          </a:bodyPr>
          <a:lstStyle/>
          <a:p>
            <a:pPr>
              <a:spcBef>
                <a:spcPct val="15000"/>
              </a:spcBef>
              <a:defRPr/>
            </a:pPr>
            <a:r>
              <a:rPr lang="en-US" dirty="0"/>
              <a:t/>
            </a:r>
            <a:br>
              <a:rPr lang="en-US" dirty="0"/>
            </a:br>
            <a:r>
              <a:rPr lang="en-US" sz="2800" b="1" dirty="0">
                <a:solidFill>
                  <a:schemeClr val="bg2">
                    <a:lumMod val="75000"/>
                  </a:schemeClr>
                </a:solidFill>
              </a:rPr>
              <a:t>SPECIAL CONDITIONS: DEHYDRATION</a:t>
            </a:r>
          </a:p>
          <a:p>
            <a:pPr>
              <a:spcBef>
                <a:spcPct val="15000"/>
              </a:spcBef>
              <a:defRPr/>
            </a:pPr>
            <a:endParaRPr lang="en-US" dirty="0"/>
          </a:p>
          <a:p>
            <a:pPr>
              <a:spcBef>
                <a:spcPct val="15000"/>
              </a:spcBef>
              <a:defRPr/>
            </a:pPr>
            <a:endParaRPr lang="en-US" dirty="0"/>
          </a:p>
          <a:p>
            <a:pPr>
              <a:spcBef>
                <a:spcPct val="15000"/>
              </a:spcBef>
              <a:defRPr/>
            </a:pPr>
            <a:r>
              <a:rPr lang="en-US" sz="2400" b="1" dirty="0">
                <a:solidFill>
                  <a:schemeClr val="bg2">
                    <a:lumMod val="75000"/>
                  </a:schemeClr>
                </a:solidFill>
              </a:rPr>
              <a:t>Frequent breastfeeding provides adequate fluid intake for infants.</a:t>
            </a:r>
          </a:p>
          <a:p>
            <a:pPr>
              <a:spcBef>
                <a:spcPct val="15000"/>
              </a:spcBef>
              <a:buFontTx/>
              <a:buChar char="•"/>
              <a:defRPr/>
            </a:pPr>
            <a:r>
              <a:rPr lang="en-US" sz="2400" b="1" dirty="0">
                <a:solidFill>
                  <a:schemeClr val="bg2">
                    <a:lumMod val="75000"/>
                  </a:schemeClr>
                </a:solidFill>
              </a:rPr>
              <a:t>Factors that may place the infant at risk for dehydration may be maternal (first lactation experience, unsuccessful prior breastfeeding) or infant (excessive passivity, inconsolable crying).</a:t>
            </a:r>
          </a:p>
          <a:p>
            <a:pPr>
              <a:spcBef>
                <a:spcPct val="15000"/>
              </a:spcBef>
              <a:buFontTx/>
              <a:buChar char="•"/>
              <a:defRPr/>
            </a:pPr>
            <a:r>
              <a:rPr lang="en-US" sz="2400" b="1" dirty="0">
                <a:solidFill>
                  <a:schemeClr val="bg2">
                    <a:lumMod val="75000"/>
                  </a:schemeClr>
                </a:solidFill>
              </a:rPr>
              <a:t>Nurses can help parents understand the importance of frequent feedings.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5727700"/>
          </a:xfrm>
          <a:prstGeom prst="rect">
            <a:avLst/>
          </a:prstGeom>
        </p:spPr>
        <p:txBody>
          <a:bodyPr>
            <a:spAutoFit/>
          </a:bodyPr>
          <a:lstStyle/>
          <a:p>
            <a:pPr>
              <a:defRPr/>
            </a:pPr>
            <a:endParaRPr lang="en-US" sz="2400" b="1" dirty="0">
              <a:solidFill>
                <a:schemeClr val="bg2">
                  <a:lumMod val="75000"/>
                </a:schemeClr>
              </a:solidFill>
            </a:endParaRPr>
          </a:p>
          <a:p>
            <a:pPr>
              <a:defRPr/>
            </a:pPr>
            <a:endParaRPr lang="en-US" sz="2400" b="1" dirty="0">
              <a:solidFill>
                <a:schemeClr val="bg2">
                  <a:lumMod val="75000"/>
                </a:schemeClr>
              </a:solidFill>
            </a:endParaRPr>
          </a:p>
          <a:p>
            <a:pPr>
              <a:defRPr/>
            </a:pPr>
            <a:r>
              <a:rPr lang="en-US" sz="2400" b="1" dirty="0">
                <a:solidFill>
                  <a:schemeClr val="bg2">
                    <a:lumMod val="75000"/>
                  </a:schemeClr>
                </a:solidFill>
              </a:rPr>
              <a:t>SPECIAL CONDITIONS: WEIGHT GAIN</a:t>
            </a:r>
          </a:p>
          <a:p>
            <a:pPr>
              <a:defRPr/>
            </a:pPr>
            <a:endParaRPr lang="en-US" sz="2400" b="1" dirty="0">
              <a:solidFill>
                <a:schemeClr val="bg2">
                  <a:lumMod val="75000"/>
                </a:schemeClr>
              </a:solidFill>
            </a:endParaRPr>
          </a:p>
          <a:p>
            <a:pPr>
              <a:defRPr/>
            </a:pPr>
            <a:endParaRPr lang="en-US" sz="2400" b="1" dirty="0">
              <a:solidFill>
                <a:schemeClr val="bg2">
                  <a:lumMod val="75000"/>
                </a:schemeClr>
              </a:solidFill>
            </a:endParaRPr>
          </a:p>
          <a:p>
            <a:pPr>
              <a:defRPr/>
            </a:pPr>
            <a:endParaRPr lang="en-US" dirty="0"/>
          </a:p>
          <a:p>
            <a:pPr>
              <a:buFont typeface="Arial" pitchFamily="34" charset="0"/>
              <a:buChar char="•"/>
              <a:defRPr/>
            </a:pPr>
            <a:r>
              <a:rPr lang="en-US" sz="2800" b="1" dirty="0">
                <a:solidFill>
                  <a:schemeClr val="bg2">
                    <a:lumMod val="75000"/>
                  </a:schemeClr>
                </a:solidFill>
              </a:rPr>
              <a:t>Infants lose 5% to 10% of their birth weight within the first few days of life and regain it by the end of their second week of life. </a:t>
            </a:r>
          </a:p>
          <a:p>
            <a:pPr>
              <a:buFontTx/>
              <a:buChar char="•"/>
              <a:defRPr/>
            </a:pPr>
            <a:r>
              <a:rPr lang="en-US" sz="2800" b="1" dirty="0">
                <a:solidFill>
                  <a:schemeClr val="bg2">
                    <a:lumMod val="75000"/>
                  </a:schemeClr>
                </a:solidFill>
              </a:rPr>
              <a:t>Infants should double their birth weight by 6 months and triple it in 1 year.</a:t>
            </a:r>
          </a:p>
          <a:p>
            <a:pPr>
              <a:spcBef>
                <a:spcPct val="15000"/>
              </a:spcBef>
              <a:buFontTx/>
              <a:buChar char="•"/>
              <a:defRPr/>
            </a:pPr>
            <a:r>
              <a:rPr lang="en-US" sz="2800" b="1" dirty="0">
                <a:solidFill>
                  <a:schemeClr val="bg2">
                    <a:lumMod val="75000"/>
                  </a:schemeClr>
                </a:solidFill>
              </a:rPr>
              <a:t>Nurses can use test weights if there is a weight-gain concern.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SPECIAL CONDITIONS: WEIGHT GAIN</a:t>
            </a:r>
            <a:endParaRPr lang="en-US" sz="3600" dirty="0"/>
          </a:p>
        </p:txBody>
      </p:sp>
      <p:sp>
        <p:nvSpPr>
          <p:cNvPr id="7" name="Rectangle 4"/>
          <p:cNvSpPr>
            <a:spLocks noGrp="1" noChangeArrowheads="1"/>
          </p:cNvSpPr>
          <p:nvPr>
            <p:ph sz="quarter" idx="4"/>
          </p:nvPr>
        </p:nvSpPr>
        <p:spPr>
          <a:ln w="12700">
            <a:solidFill>
              <a:schemeClr val="tx1"/>
            </a:solidFill>
          </a:ln>
        </p:spPr>
        <p:txBody>
          <a:bodyPr/>
          <a:lstStyle/>
          <a:p>
            <a:pPr marL="228600" indent="-228600" algn="ctr">
              <a:defRPr/>
            </a:pPr>
            <a:r>
              <a:rPr lang="en-US" b="1" u="sng" dirty="0">
                <a:solidFill>
                  <a:schemeClr val="bg2">
                    <a:lumMod val="75000"/>
                  </a:schemeClr>
                </a:solidFill>
              </a:rPr>
              <a:t>Failure to Thrive</a:t>
            </a:r>
          </a:p>
          <a:p>
            <a:pPr marL="228600" indent="-228600">
              <a:spcBef>
                <a:spcPct val="15000"/>
              </a:spcBef>
              <a:buSzPct val="75000"/>
              <a:defRPr/>
            </a:pPr>
            <a:r>
              <a:rPr lang="en-US" b="1" dirty="0">
                <a:solidFill>
                  <a:schemeClr val="bg2">
                    <a:lumMod val="75000"/>
                  </a:schemeClr>
                </a:solidFill>
              </a:rPr>
              <a:t>Lethargic</a:t>
            </a:r>
          </a:p>
          <a:p>
            <a:pPr marL="228600" indent="-228600">
              <a:spcBef>
                <a:spcPct val="15000"/>
              </a:spcBef>
              <a:buSzPct val="75000"/>
              <a:defRPr/>
            </a:pPr>
            <a:r>
              <a:rPr lang="en-US" b="1" dirty="0">
                <a:solidFill>
                  <a:schemeClr val="bg2">
                    <a:lumMod val="75000"/>
                  </a:schemeClr>
                </a:solidFill>
              </a:rPr>
              <a:t>Irregular weight gain/ loss</a:t>
            </a:r>
          </a:p>
          <a:p>
            <a:pPr marL="228600" indent="-228600">
              <a:spcBef>
                <a:spcPct val="15000"/>
              </a:spcBef>
              <a:buSzPct val="75000"/>
              <a:defRPr/>
            </a:pPr>
            <a:r>
              <a:rPr lang="en-US" b="1" dirty="0">
                <a:solidFill>
                  <a:schemeClr val="bg2">
                    <a:lumMod val="75000"/>
                  </a:schemeClr>
                </a:solidFill>
              </a:rPr>
              <a:t>Poor muscle tone</a:t>
            </a:r>
          </a:p>
          <a:p>
            <a:pPr marL="228600" indent="-228600">
              <a:spcBef>
                <a:spcPct val="15000"/>
              </a:spcBef>
              <a:buSzPct val="75000"/>
              <a:defRPr/>
            </a:pPr>
            <a:r>
              <a:rPr lang="en-US" b="1" dirty="0">
                <a:solidFill>
                  <a:schemeClr val="bg2">
                    <a:lumMod val="75000"/>
                  </a:schemeClr>
                </a:solidFill>
              </a:rPr>
              <a:t>Breastfeeding fewer  than eight times a day</a:t>
            </a:r>
          </a:p>
          <a:p>
            <a:pPr marL="228600" indent="-228600">
              <a:spcBef>
                <a:spcPct val="15000"/>
              </a:spcBef>
              <a:buSzPct val="75000"/>
              <a:defRPr/>
            </a:pPr>
            <a:r>
              <a:rPr lang="en-US" b="1" dirty="0">
                <a:solidFill>
                  <a:schemeClr val="bg2">
                    <a:lumMod val="75000"/>
                  </a:schemeClr>
                </a:solidFill>
              </a:rPr>
              <a:t>Strong, dark urine</a:t>
            </a:r>
          </a:p>
        </p:txBody>
      </p:sp>
      <p:sp>
        <p:nvSpPr>
          <p:cNvPr id="8" name="Rectangle 3"/>
          <p:cNvSpPr>
            <a:spLocks noGrp="1" noChangeArrowheads="1"/>
          </p:cNvSpPr>
          <p:nvPr>
            <p:ph sz="half" idx="2"/>
          </p:nvPr>
        </p:nvSpPr>
        <p:spPr>
          <a:ln w="12700">
            <a:solidFill>
              <a:schemeClr val="tx1"/>
            </a:solidFill>
          </a:ln>
        </p:spPr>
        <p:txBody>
          <a:bodyPr/>
          <a:lstStyle/>
          <a:p>
            <a:pPr marL="228600" indent="-228600" algn="ctr">
              <a:defRPr/>
            </a:pPr>
            <a:r>
              <a:rPr lang="en-US" b="1" u="sng" dirty="0">
                <a:solidFill>
                  <a:schemeClr val="bg2">
                    <a:lumMod val="75000"/>
                  </a:schemeClr>
                </a:solidFill>
              </a:rPr>
              <a:t>Slow Weight Gain</a:t>
            </a:r>
          </a:p>
          <a:p>
            <a:pPr marL="228600" indent="-228600">
              <a:spcBef>
                <a:spcPct val="15000"/>
              </a:spcBef>
              <a:buSzPct val="75000"/>
              <a:defRPr/>
            </a:pPr>
            <a:r>
              <a:rPr lang="en-US" b="1" dirty="0">
                <a:solidFill>
                  <a:schemeClr val="bg2">
                    <a:lumMod val="75000"/>
                  </a:schemeClr>
                </a:solidFill>
              </a:rPr>
              <a:t>Alert</a:t>
            </a:r>
          </a:p>
          <a:p>
            <a:pPr marL="228600" indent="-228600">
              <a:spcBef>
                <a:spcPct val="15000"/>
              </a:spcBef>
              <a:buSzPct val="75000"/>
              <a:defRPr/>
            </a:pPr>
            <a:r>
              <a:rPr lang="en-US" b="1" dirty="0">
                <a:solidFill>
                  <a:schemeClr val="bg2">
                    <a:lumMod val="75000"/>
                  </a:schemeClr>
                </a:solidFill>
              </a:rPr>
              <a:t>Consistent weight gain</a:t>
            </a:r>
          </a:p>
          <a:p>
            <a:pPr marL="228600" indent="-228600">
              <a:spcBef>
                <a:spcPct val="15000"/>
              </a:spcBef>
              <a:buSzPct val="75000"/>
              <a:defRPr/>
            </a:pPr>
            <a:r>
              <a:rPr lang="en-US" b="1" dirty="0">
                <a:solidFill>
                  <a:schemeClr val="bg2">
                    <a:lumMod val="75000"/>
                  </a:schemeClr>
                </a:solidFill>
              </a:rPr>
              <a:t>Good muscle tone</a:t>
            </a:r>
          </a:p>
          <a:p>
            <a:pPr marL="228600" indent="-228600">
              <a:spcBef>
                <a:spcPct val="15000"/>
              </a:spcBef>
              <a:buSzPct val="75000"/>
              <a:defRPr/>
            </a:pPr>
            <a:r>
              <a:rPr lang="en-US" b="1" dirty="0">
                <a:solidFill>
                  <a:schemeClr val="bg2">
                    <a:lumMod val="75000"/>
                  </a:schemeClr>
                </a:solidFill>
              </a:rPr>
              <a:t>Breastfeeding at least eight times per day </a:t>
            </a:r>
          </a:p>
          <a:p>
            <a:pPr marL="228600" indent="-228600">
              <a:spcBef>
                <a:spcPct val="15000"/>
              </a:spcBef>
              <a:buSzPct val="75000"/>
              <a:defRPr/>
            </a:pPr>
            <a:r>
              <a:rPr lang="en-US" b="1" dirty="0">
                <a:solidFill>
                  <a:schemeClr val="bg2">
                    <a:lumMod val="75000"/>
                  </a:schemeClr>
                </a:solidFill>
              </a:rPr>
              <a:t>Normal output for age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305800" cy="4089400"/>
          </a:xfrm>
          <a:prstGeom prst="rect">
            <a:avLst/>
          </a:prstGeom>
        </p:spPr>
        <p:txBody>
          <a:bodyPr>
            <a:spAutoFit/>
          </a:bodyPr>
          <a:lstStyle/>
          <a:p>
            <a:pPr>
              <a:spcBef>
                <a:spcPct val="15000"/>
              </a:spcBef>
              <a:defRPr/>
            </a:pPr>
            <a:r>
              <a:rPr lang="en-US" sz="3200" b="1" dirty="0">
                <a:solidFill>
                  <a:schemeClr val="bg2">
                    <a:lumMod val="75000"/>
                  </a:schemeClr>
                </a:solidFill>
              </a:rPr>
              <a:t>SPECIAL CONDITIONS: OTHER ISSUES </a:t>
            </a:r>
          </a:p>
          <a:p>
            <a:pPr>
              <a:spcBef>
                <a:spcPct val="15000"/>
              </a:spcBef>
              <a:defRPr/>
            </a:pPr>
            <a:endParaRPr lang="en-US" dirty="0"/>
          </a:p>
          <a:p>
            <a:pPr>
              <a:spcBef>
                <a:spcPct val="15000"/>
              </a:spcBef>
              <a:defRPr/>
            </a:pPr>
            <a:endParaRPr lang="en-US" dirty="0"/>
          </a:p>
          <a:p>
            <a:pPr>
              <a:spcBef>
                <a:spcPct val="15000"/>
              </a:spcBef>
              <a:defRPr/>
            </a:pPr>
            <a:endParaRPr lang="en-US" dirty="0"/>
          </a:p>
          <a:p>
            <a:pPr>
              <a:spcBef>
                <a:spcPct val="15000"/>
              </a:spcBef>
              <a:buFont typeface="Arial" pitchFamily="34" charset="0"/>
              <a:buChar char="•"/>
              <a:defRPr/>
            </a:pPr>
            <a:r>
              <a:rPr lang="en-US" sz="3600" b="1" dirty="0">
                <a:solidFill>
                  <a:schemeClr val="bg2">
                    <a:lumMod val="75000"/>
                  </a:schemeClr>
                </a:solidFill>
              </a:rPr>
              <a:t>Insufficient milk supply</a:t>
            </a:r>
          </a:p>
          <a:p>
            <a:pPr>
              <a:spcBef>
                <a:spcPct val="15000"/>
              </a:spcBef>
              <a:buFontTx/>
              <a:buChar char="•"/>
              <a:defRPr/>
            </a:pPr>
            <a:r>
              <a:rPr lang="en-US" sz="3600" b="1" dirty="0">
                <a:solidFill>
                  <a:schemeClr val="bg2">
                    <a:lumMod val="75000"/>
                  </a:schemeClr>
                </a:solidFill>
              </a:rPr>
              <a:t>Engorgement</a:t>
            </a:r>
          </a:p>
          <a:p>
            <a:pPr>
              <a:spcBef>
                <a:spcPct val="15000"/>
              </a:spcBef>
              <a:buFontTx/>
              <a:buChar char="•"/>
              <a:defRPr/>
            </a:pPr>
            <a:r>
              <a:rPr lang="en-US" sz="3600" b="1" dirty="0">
                <a:solidFill>
                  <a:schemeClr val="bg2">
                    <a:lumMod val="75000"/>
                  </a:schemeClr>
                </a:solidFill>
              </a:rPr>
              <a:t>Fatigue</a:t>
            </a:r>
          </a:p>
          <a:p>
            <a:pPr>
              <a:spcBef>
                <a:spcPct val="15000"/>
              </a:spcBef>
              <a:buFontTx/>
              <a:buChar char="•"/>
              <a:defRPr/>
            </a:pPr>
            <a:r>
              <a:rPr lang="en-US" sz="3600" b="1" dirty="0">
                <a:solidFill>
                  <a:schemeClr val="bg2">
                    <a:lumMod val="75000"/>
                  </a:schemeClr>
                </a:solidFill>
              </a:rPr>
              <a:t>Nipple pain and infection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12825"/>
            <a:ext cx="7315200" cy="5140325"/>
          </a:xfrm>
          <a:prstGeom prst="rect">
            <a:avLst/>
          </a:prstGeom>
        </p:spPr>
        <p:txBody>
          <a:bodyPr>
            <a:spAutoFit/>
          </a:bodyPr>
          <a:lstStyle/>
          <a:p>
            <a:pPr marL="463550" lvl="1">
              <a:defRPr/>
            </a:pPr>
            <a:r>
              <a:rPr lang="en-US" sz="3600" b="1" dirty="0">
                <a:solidFill>
                  <a:schemeClr val="bg2">
                    <a:lumMod val="75000"/>
                  </a:schemeClr>
                </a:solidFill>
              </a:rPr>
              <a:t>MATERNAL NUTRITION</a:t>
            </a:r>
          </a:p>
          <a:p>
            <a:pPr marL="463550" lvl="1">
              <a:defRPr/>
            </a:pPr>
            <a:endParaRPr lang="en-US" sz="3600" b="1" dirty="0">
              <a:solidFill>
                <a:schemeClr val="bg2">
                  <a:lumMod val="75000"/>
                </a:schemeClr>
              </a:solidFill>
            </a:endParaRPr>
          </a:p>
          <a:p>
            <a:pPr marL="463550" lvl="1">
              <a:buFont typeface="Arial" pitchFamily="34" charset="0"/>
              <a:buChar char="•"/>
              <a:defRPr/>
            </a:pPr>
            <a:r>
              <a:rPr lang="en-US" sz="3200" b="1" dirty="0">
                <a:solidFill>
                  <a:schemeClr val="bg2">
                    <a:lumMod val="75000"/>
                  </a:schemeClr>
                </a:solidFill>
              </a:rPr>
              <a:t>Moderate weight reduction is safe and does not compromise weight gain of the nursing infant.</a:t>
            </a:r>
          </a:p>
          <a:p>
            <a:pPr marL="463550" lvl="1">
              <a:buFontTx/>
              <a:buChar char="•"/>
              <a:defRPr/>
            </a:pPr>
            <a:r>
              <a:rPr lang="en-US" sz="3200" b="1" dirty="0">
                <a:solidFill>
                  <a:schemeClr val="bg2">
                    <a:lumMod val="75000"/>
                  </a:schemeClr>
                </a:solidFill>
              </a:rPr>
              <a:t>Neither acute nor regular exercise adversely affects the mother’s ability to successfully breastfeed.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229600" cy="4832350"/>
          </a:xfrm>
          <a:prstGeom prst="rect">
            <a:avLst/>
          </a:prstGeom>
        </p:spPr>
        <p:txBody>
          <a:bodyPr>
            <a:spAutoFit/>
          </a:bodyPr>
          <a:lstStyle/>
          <a:p>
            <a:pPr>
              <a:defRPr/>
            </a:pPr>
            <a:r>
              <a:rPr lang="en-US" sz="2800" b="1" dirty="0">
                <a:solidFill>
                  <a:schemeClr val="bg2">
                    <a:lumMod val="75000"/>
                  </a:schemeClr>
                </a:solidFill>
              </a:rPr>
              <a:t>NUTRITIONAL NEEDS OF</a:t>
            </a:r>
          </a:p>
          <a:p>
            <a:pPr>
              <a:defRPr/>
            </a:pPr>
            <a:r>
              <a:rPr lang="en-US" sz="2800" b="1" dirty="0">
                <a:solidFill>
                  <a:schemeClr val="bg2">
                    <a:lumMod val="75000"/>
                  </a:schemeClr>
                </a:solidFill>
              </a:rPr>
              <a:t> BREASTFEEDING WOMEN:</a:t>
            </a:r>
          </a:p>
          <a:p>
            <a:pPr>
              <a:defRPr/>
            </a:pPr>
            <a:endParaRPr lang="en-US" sz="2800" b="1" dirty="0">
              <a:solidFill>
                <a:schemeClr val="bg2">
                  <a:lumMod val="75000"/>
                </a:schemeClr>
              </a:solidFill>
            </a:endParaRPr>
          </a:p>
          <a:p>
            <a:pPr>
              <a:defRPr/>
            </a:pPr>
            <a:endParaRPr lang="en-US" sz="2800" b="1" dirty="0">
              <a:solidFill>
                <a:schemeClr val="bg2">
                  <a:lumMod val="75000"/>
                </a:schemeClr>
              </a:solidFill>
            </a:endParaRPr>
          </a:p>
          <a:p>
            <a:pPr marL="571500" lvl="1" indent="-342900">
              <a:buFont typeface="Trebuchet MS" pitchFamily="34" charset="0"/>
              <a:buChar char="–"/>
              <a:defRPr/>
            </a:pPr>
            <a:r>
              <a:rPr lang="en-US" sz="2800" b="1" dirty="0">
                <a:solidFill>
                  <a:schemeClr val="bg2">
                    <a:lumMod val="75000"/>
                  </a:schemeClr>
                </a:solidFill>
              </a:rPr>
              <a:t>Caloric intake consisting of 55% carbohydrates, 15% protein and not less than 30% fats</a:t>
            </a:r>
          </a:p>
          <a:p>
            <a:pPr marL="571500" lvl="1" indent="-342900">
              <a:buFont typeface="Trebuchet MS" pitchFamily="34" charset="0"/>
              <a:buChar char="–"/>
              <a:defRPr/>
            </a:pPr>
            <a:r>
              <a:rPr lang="en-US" sz="2800" b="1" dirty="0">
                <a:solidFill>
                  <a:schemeClr val="bg2">
                    <a:lumMod val="75000"/>
                  </a:schemeClr>
                </a:solidFill>
              </a:rPr>
              <a:t>An additional 500 calories each day</a:t>
            </a:r>
          </a:p>
          <a:p>
            <a:pPr marL="571500" lvl="1" indent="-342900">
              <a:buFont typeface="Trebuchet MS" pitchFamily="34" charset="0"/>
              <a:buChar char="–"/>
              <a:defRPr/>
            </a:pPr>
            <a:r>
              <a:rPr lang="en-US" sz="2800" b="1" dirty="0">
                <a:solidFill>
                  <a:schemeClr val="bg2">
                    <a:lumMod val="75000"/>
                  </a:schemeClr>
                </a:solidFill>
              </a:rPr>
              <a:t>An additional 400 mg of calcium</a:t>
            </a:r>
          </a:p>
          <a:p>
            <a:pPr marL="571500" lvl="1" indent="-342900">
              <a:buFont typeface="Trebuchet MS" pitchFamily="34" charset="0"/>
              <a:buChar char="–"/>
              <a:defRPr/>
            </a:pPr>
            <a:r>
              <a:rPr lang="en-US" sz="2800" b="1" dirty="0">
                <a:solidFill>
                  <a:schemeClr val="bg2">
                    <a:lumMod val="75000"/>
                  </a:schemeClr>
                </a:solidFill>
              </a:rPr>
              <a:t>Prenatal vitamins</a:t>
            </a:r>
          </a:p>
          <a:p>
            <a:pPr marL="571500" lvl="1" indent="-342900">
              <a:buFont typeface="Trebuchet MS" pitchFamily="34" charset="0"/>
              <a:buChar char="–"/>
              <a:defRPr/>
            </a:pPr>
            <a:r>
              <a:rPr lang="en-US" sz="2800" b="1" dirty="0">
                <a:solidFill>
                  <a:schemeClr val="bg2">
                    <a:lumMod val="75000"/>
                  </a:schemeClr>
                </a:solidFill>
              </a:rPr>
              <a:t>Nutrient-dense foods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85800"/>
            <a:ext cx="7010400" cy="4832350"/>
          </a:xfrm>
          <a:prstGeom prst="rect">
            <a:avLst/>
          </a:prstGeom>
        </p:spPr>
        <p:txBody>
          <a:bodyPr>
            <a:spAutoFit/>
          </a:bodyPr>
          <a:lstStyle/>
          <a:p>
            <a:pPr>
              <a:defRPr/>
            </a:pPr>
            <a:r>
              <a:rPr lang="en-US" sz="2800" b="1" dirty="0">
                <a:solidFill>
                  <a:schemeClr val="bg2">
                    <a:lumMod val="75000"/>
                  </a:schemeClr>
                </a:solidFill>
              </a:rPr>
              <a:t>NUTRITIONAL NEEDS OF BREASTFEEDING WOMEN:</a:t>
            </a:r>
          </a:p>
          <a:p>
            <a:pPr>
              <a:defRPr/>
            </a:pPr>
            <a:endParaRPr lang="en-US" sz="2800" b="1" dirty="0">
              <a:solidFill>
                <a:schemeClr val="bg2">
                  <a:lumMod val="75000"/>
                </a:schemeClr>
              </a:solidFill>
            </a:endParaRPr>
          </a:p>
          <a:p>
            <a:pPr marL="571500" lvl="1" indent="-342900">
              <a:buFont typeface="Trebuchet MS" pitchFamily="34" charset="0"/>
              <a:buChar char="–"/>
              <a:defRPr/>
            </a:pPr>
            <a:r>
              <a:rPr lang="en-US" sz="2800" b="1" dirty="0">
                <a:solidFill>
                  <a:schemeClr val="bg2">
                    <a:lumMod val="75000"/>
                  </a:schemeClr>
                </a:solidFill>
              </a:rPr>
              <a:t>Caloric intake consisting of 55% carbohydrates, 15% protein and not less than 30% fats</a:t>
            </a:r>
          </a:p>
          <a:p>
            <a:pPr marL="571500" lvl="1" indent="-342900">
              <a:buFont typeface="Trebuchet MS" pitchFamily="34" charset="0"/>
              <a:buChar char="–"/>
              <a:defRPr/>
            </a:pPr>
            <a:r>
              <a:rPr lang="en-US" sz="2800" b="1" dirty="0">
                <a:solidFill>
                  <a:schemeClr val="bg2">
                    <a:lumMod val="75000"/>
                  </a:schemeClr>
                </a:solidFill>
              </a:rPr>
              <a:t>An additional 500 calories each day</a:t>
            </a:r>
          </a:p>
          <a:p>
            <a:pPr marL="571500" lvl="1" indent="-342900">
              <a:buFont typeface="Trebuchet MS" pitchFamily="34" charset="0"/>
              <a:buChar char="–"/>
              <a:defRPr/>
            </a:pPr>
            <a:r>
              <a:rPr lang="en-US" sz="2800" b="1" dirty="0">
                <a:solidFill>
                  <a:schemeClr val="bg2">
                    <a:lumMod val="75000"/>
                  </a:schemeClr>
                </a:solidFill>
              </a:rPr>
              <a:t>An additional 400 mg of calcium</a:t>
            </a:r>
          </a:p>
          <a:p>
            <a:pPr marL="571500" lvl="1" indent="-342900">
              <a:buFont typeface="Trebuchet MS" pitchFamily="34" charset="0"/>
              <a:buChar char="–"/>
              <a:defRPr/>
            </a:pPr>
            <a:r>
              <a:rPr lang="en-US" sz="2800" b="1" dirty="0">
                <a:solidFill>
                  <a:schemeClr val="bg2">
                    <a:lumMod val="75000"/>
                  </a:schemeClr>
                </a:solidFill>
              </a:rPr>
              <a:t>Prenatal vitamins</a:t>
            </a:r>
          </a:p>
          <a:p>
            <a:pPr marL="571500" lvl="1" indent="-342900">
              <a:buFont typeface="Trebuchet MS" pitchFamily="34" charset="0"/>
              <a:buChar char="–"/>
              <a:defRPr/>
            </a:pPr>
            <a:r>
              <a:rPr lang="en-US" sz="2800" b="1" dirty="0">
                <a:solidFill>
                  <a:schemeClr val="bg2">
                    <a:lumMod val="75000"/>
                  </a:schemeClr>
                </a:solidFill>
              </a:rPr>
              <a:t>Nutrient-dense foods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19200"/>
            <a:ext cx="7848600" cy="3140075"/>
          </a:xfrm>
          <a:prstGeom prst="rect">
            <a:avLst/>
          </a:prstGeom>
        </p:spPr>
        <p:txBody>
          <a:bodyPr>
            <a:spAutoFit/>
          </a:bodyPr>
          <a:lstStyle/>
          <a:p>
            <a:pPr eaLnBrk="1" hangingPunct="1">
              <a:defRPr/>
            </a:pPr>
            <a:r>
              <a:rPr lang="en-US" sz="3200" dirty="0">
                <a:solidFill>
                  <a:schemeClr val="bg2">
                    <a:lumMod val="75000"/>
                  </a:schemeClr>
                </a:solidFill>
              </a:rPr>
              <a:t>Women at Risk for Not Breastfeeding</a:t>
            </a:r>
          </a:p>
          <a:p>
            <a:pPr eaLnBrk="1" hangingPunct="1">
              <a:defRPr/>
            </a:pPr>
            <a:endParaRPr lang="en-US" dirty="0">
              <a:solidFill>
                <a:schemeClr val="bg2">
                  <a:lumMod val="75000"/>
                </a:schemeClr>
              </a:solidFill>
            </a:endParaRPr>
          </a:p>
          <a:p>
            <a:pPr eaLnBrk="1" hangingPunct="1">
              <a:defRPr/>
            </a:pPr>
            <a:endParaRPr lang="en-US" dirty="0">
              <a:solidFill>
                <a:schemeClr val="bg2">
                  <a:lumMod val="75000"/>
                </a:schemeClr>
              </a:solidFill>
            </a:endParaRPr>
          </a:p>
          <a:p>
            <a:pPr eaLnBrk="1" hangingPunct="1">
              <a:defRPr/>
            </a:pPr>
            <a:endParaRPr lang="en-US" dirty="0">
              <a:solidFill>
                <a:schemeClr val="bg2">
                  <a:lumMod val="75000"/>
                </a:schemeClr>
              </a:solidFill>
            </a:endParaRPr>
          </a:p>
          <a:p>
            <a:pPr eaLnBrk="1" hangingPunct="1">
              <a:buFont typeface="Arial" pitchFamily="34" charset="0"/>
              <a:buChar char="•"/>
              <a:defRPr/>
            </a:pPr>
            <a:r>
              <a:rPr lang="en-US" sz="2800" b="1" dirty="0">
                <a:solidFill>
                  <a:schemeClr val="bg2">
                    <a:lumMod val="75000"/>
                  </a:schemeClr>
                </a:solidFill>
              </a:rPr>
              <a:t>African-Americans</a:t>
            </a:r>
          </a:p>
          <a:p>
            <a:pPr eaLnBrk="1" hangingPunct="1">
              <a:buFont typeface="Arial" pitchFamily="34" charset="0"/>
              <a:buChar char="•"/>
              <a:defRPr/>
            </a:pPr>
            <a:r>
              <a:rPr lang="en-US" sz="2800" b="1" dirty="0">
                <a:solidFill>
                  <a:schemeClr val="bg2">
                    <a:lumMod val="75000"/>
                  </a:schemeClr>
                </a:solidFill>
              </a:rPr>
              <a:t>Adolescents</a:t>
            </a:r>
          </a:p>
          <a:p>
            <a:pPr eaLnBrk="1" hangingPunct="1">
              <a:buFont typeface="Arial" pitchFamily="34" charset="0"/>
              <a:buChar char="•"/>
              <a:defRPr/>
            </a:pPr>
            <a:r>
              <a:rPr lang="en-US" sz="2800" b="1" dirty="0">
                <a:solidFill>
                  <a:schemeClr val="bg2">
                    <a:lumMod val="75000"/>
                  </a:schemeClr>
                </a:solidFill>
              </a:rPr>
              <a:t>Women with low income</a:t>
            </a:r>
          </a:p>
          <a:p>
            <a:pPr eaLnBrk="1" hangingPunct="1">
              <a:buFont typeface="Arial" pitchFamily="34" charset="0"/>
              <a:buChar char="•"/>
              <a:defRPr/>
            </a:pPr>
            <a:r>
              <a:rPr lang="en-US" sz="2800" b="1" dirty="0">
                <a:solidFill>
                  <a:schemeClr val="bg2">
                    <a:lumMod val="75000"/>
                  </a:schemeClr>
                </a:solidFill>
              </a:rPr>
              <a:t>Mothers of LBW infants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09600"/>
            <a:ext cx="7239000" cy="5016500"/>
          </a:xfrm>
          <a:prstGeom prst="rect">
            <a:avLst/>
          </a:prstGeom>
        </p:spPr>
        <p:txBody>
          <a:bodyPr>
            <a:spAutoFit/>
          </a:bodyPr>
          <a:lstStyle/>
          <a:p>
            <a:pPr>
              <a:defRPr/>
            </a:pPr>
            <a:r>
              <a:rPr lang="en-US" sz="2400" b="1" dirty="0">
                <a:solidFill>
                  <a:schemeClr val="bg2">
                    <a:lumMod val="75000"/>
                  </a:schemeClr>
                </a:solidFill>
              </a:rPr>
              <a:t>VITAMIN NEEDS OF </a:t>
            </a:r>
          </a:p>
          <a:p>
            <a:pPr>
              <a:defRPr/>
            </a:pPr>
            <a:r>
              <a:rPr lang="en-US" sz="2400" b="1" dirty="0">
                <a:solidFill>
                  <a:schemeClr val="bg2">
                    <a:lumMod val="75000"/>
                  </a:schemeClr>
                </a:solidFill>
              </a:rPr>
              <a:t>BREASTFEEDING WOMEN:</a:t>
            </a:r>
          </a:p>
          <a:p>
            <a:pPr>
              <a:defRPr/>
            </a:pPr>
            <a:endParaRPr lang="en-US" sz="2400" b="1" dirty="0">
              <a:solidFill>
                <a:schemeClr val="bg2">
                  <a:lumMod val="75000"/>
                </a:schemeClr>
              </a:solidFill>
            </a:endParaRPr>
          </a:p>
          <a:p>
            <a:pPr>
              <a:defRPr/>
            </a:pPr>
            <a:endParaRPr lang="en-US" sz="2400" b="1" dirty="0">
              <a:solidFill>
                <a:schemeClr val="bg2">
                  <a:lumMod val="75000"/>
                </a:schemeClr>
              </a:solidFill>
            </a:endParaRPr>
          </a:p>
          <a:p>
            <a:pPr marL="571500" lvl="1" indent="-342900">
              <a:buFont typeface="Trebuchet MS" pitchFamily="34" charset="0"/>
              <a:buChar char="–"/>
              <a:defRPr/>
            </a:pPr>
            <a:r>
              <a:rPr lang="en-US" sz="2800" b="1" dirty="0">
                <a:solidFill>
                  <a:schemeClr val="bg2">
                    <a:lumMod val="75000"/>
                  </a:schemeClr>
                </a:solidFill>
              </a:rPr>
              <a:t>Vitamin B complex—Pork, eggs, cereal, bran</a:t>
            </a:r>
          </a:p>
          <a:p>
            <a:pPr marL="571500" lvl="1" indent="-342900">
              <a:buFont typeface="Trebuchet MS" pitchFamily="34" charset="0"/>
              <a:buChar char="–"/>
              <a:defRPr/>
            </a:pPr>
            <a:r>
              <a:rPr lang="en-US" sz="2800" b="1" dirty="0">
                <a:solidFill>
                  <a:schemeClr val="bg2">
                    <a:lumMod val="75000"/>
                  </a:schemeClr>
                </a:solidFill>
              </a:rPr>
              <a:t>Vitamin C—Citrus fruits, leafy green vegetables</a:t>
            </a:r>
          </a:p>
          <a:p>
            <a:pPr marL="571500" lvl="1" indent="-342900">
              <a:buFont typeface="Trebuchet MS" pitchFamily="34" charset="0"/>
              <a:buChar char="–"/>
              <a:defRPr/>
            </a:pPr>
            <a:r>
              <a:rPr lang="en-US" sz="2800" b="1" dirty="0">
                <a:solidFill>
                  <a:schemeClr val="bg2">
                    <a:lumMod val="75000"/>
                  </a:schemeClr>
                </a:solidFill>
              </a:rPr>
              <a:t>Vitamin A—Leafy green vegetables, dark yellow vegetables and fruits</a:t>
            </a:r>
          </a:p>
          <a:p>
            <a:pPr marL="571500" lvl="1" indent="-342900">
              <a:buFont typeface="Trebuchet MS" pitchFamily="34" charset="0"/>
              <a:buChar char="–"/>
              <a:defRPr/>
            </a:pPr>
            <a:r>
              <a:rPr lang="en-US" sz="2800" b="1" dirty="0">
                <a:solidFill>
                  <a:schemeClr val="bg2">
                    <a:lumMod val="75000"/>
                  </a:schemeClr>
                </a:solidFill>
              </a:rPr>
              <a:t>Vitamin D—200-IU infant drops daily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077200" cy="4832350"/>
          </a:xfrm>
          <a:prstGeom prst="rect">
            <a:avLst/>
          </a:prstGeom>
        </p:spPr>
        <p:txBody>
          <a:bodyPr>
            <a:spAutoFit/>
          </a:bodyPr>
          <a:lstStyle/>
          <a:p>
            <a:pPr>
              <a:defRPr/>
            </a:pPr>
            <a:r>
              <a:rPr lang="en-US" sz="2800" b="1" dirty="0">
                <a:solidFill>
                  <a:schemeClr val="bg2">
                    <a:lumMod val="75000"/>
                  </a:schemeClr>
                </a:solidFill>
              </a:rPr>
              <a:t>ADDITIONAL DIETARY CONSIDERATIONS: </a:t>
            </a:r>
          </a:p>
          <a:p>
            <a:pPr>
              <a:defRPr/>
            </a:pPr>
            <a:endParaRPr lang="en-US" sz="2800" b="1" dirty="0">
              <a:solidFill>
                <a:schemeClr val="bg2">
                  <a:lumMod val="75000"/>
                </a:schemeClr>
              </a:solidFill>
            </a:endParaRPr>
          </a:p>
          <a:p>
            <a:pPr>
              <a:defRPr/>
            </a:pPr>
            <a:endParaRPr lang="en-US" sz="2800" b="1" dirty="0">
              <a:solidFill>
                <a:schemeClr val="bg2">
                  <a:lumMod val="75000"/>
                </a:schemeClr>
              </a:solidFill>
            </a:endParaRPr>
          </a:p>
          <a:p>
            <a:pPr marL="571500" lvl="1" indent="-342900">
              <a:buFont typeface="Trebuchet MS" pitchFamily="34" charset="0"/>
              <a:buChar char="–"/>
              <a:defRPr/>
            </a:pPr>
            <a:r>
              <a:rPr lang="en-US" sz="3200" b="1" dirty="0">
                <a:solidFill>
                  <a:schemeClr val="bg2">
                    <a:lumMod val="75000"/>
                  </a:schemeClr>
                </a:solidFill>
              </a:rPr>
              <a:t>Fluid intake—Drink to thirst; urine should be pale and straw-colored.</a:t>
            </a:r>
          </a:p>
          <a:p>
            <a:pPr marL="571500" lvl="1" indent="-342900">
              <a:buFont typeface="Trebuchet MS" pitchFamily="34" charset="0"/>
              <a:buChar char="–"/>
              <a:defRPr/>
            </a:pPr>
            <a:r>
              <a:rPr lang="en-US" sz="3200" b="1" dirty="0">
                <a:solidFill>
                  <a:schemeClr val="bg2">
                    <a:lumMod val="75000"/>
                  </a:schemeClr>
                </a:solidFill>
              </a:rPr>
              <a:t>Fish—Is safe to eat up to 12 ounces a week of fish low in mercury (U.S. DHHS, 2004).</a:t>
            </a:r>
          </a:p>
          <a:p>
            <a:pPr marL="571500" lvl="1" indent="-342900">
              <a:buFont typeface="Trebuchet MS" pitchFamily="34" charset="0"/>
              <a:buChar char="–"/>
              <a:defRPr/>
            </a:pPr>
            <a:r>
              <a:rPr lang="en-US" sz="3200" b="1" dirty="0">
                <a:solidFill>
                  <a:schemeClr val="bg2">
                    <a:lumMod val="75000"/>
                  </a:schemeClr>
                </a:solidFill>
              </a:rPr>
              <a:t>Alcohol—Limit intake and avoid for 2 hours before breastfeeding</a:t>
            </a:r>
            <a:r>
              <a:rPr lang="en-US" sz="3200" b="1" dirty="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143000"/>
            <a:ext cx="7239000" cy="4487863"/>
          </a:xfrm>
          <a:prstGeom prst="rect">
            <a:avLst/>
          </a:prstGeom>
        </p:spPr>
        <p:txBody>
          <a:bodyPr>
            <a:spAutoFit/>
          </a:bodyPr>
          <a:lstStyle/>
          <a:p>
            <a:pPr>
              <a:lnSpc>
                <a:spcPct val="95000"/>
              </a:lnSpc>
              <a:spcBef>
                <a:spcPct val="5000"/>
              </a:spcBef>
              <a:buFontTx/>
              <a:buChar char="•"/>
              <a:defRPr/>
            </a:pPr>
            <a:r>
              <a:rPr lang="en-US" sz="2400" b="1" dirty="0">
                <a:solidFill>
                  <a:schemeClr val="bg2">
                    <a:lumMod val="75000"/>
                  </a:schemeClr>
                </a:solidFill>
              </a:rPr>
              <a:t>LACTATIONAL AMENORRHEA—The baby must be younger than 6 months; the mother’s menstrual cycles cannot have returned.</a:t>
            </a:r>
          </a:p>
          <a:p>
            <a:pPr>
              <a:lnSpc>
                <a:spcPct val="95000"/>
              </a:lnSpc>
              <a:spcBef>
                <a:spcPct val="5000"/>
              </a:spcBef>
              <a:buFontTx/>
              <a:buChar char="•"/>
              <a:defRPr/>
            </a:pPr>
            <a:endParaRPr lang="en-US" sz="2400" b="1" dirty="0">
              <a:solidFill>
                <a:schemeClr val="bg2">
                  <a:lumMod val="75000"/>
                </a:schemeClr>
              </a:solidFill>
            </a:endParaRPr>
          </a:p>
          <a:p>
            <a:pPr>
              <a:lnSpc>
                <a:spcPct val="95000"/>
              </a:lnSpc>
              <a:spcBef>
                <a:spcPct val="15000"/>
              </a:spcBef>
              <a:buFontTx/>
              <a:buChar char="•"/>
              <a:defRPr/>
            </a:pPr>
            <a:r>
              <a:rPr lang="en-US" sz="2400" b="1" dirty="0">
                <a:solidFill>
                  <a:schemeClr val="bg2">
                    <a:lumMod val="75000"/>
                  </a:schemeClr>
                </a:solidFill>
              </a:rPr>
              <a:t>BARRIER OR SPERMICIDAL PRODUCTS—These affect breastfeeding less than hormonal methods. </a:t>
            </a:r>
          </a:p>
          <a:p>
            <a:pPr>
              <a:lnSpc>
                <a:spcPct val="95000"/>
              </a:lnSpc>
              <a:spcBef>
                <a:spcPct val="15000"/>
              </a:spcBef>
              <a:buFontTx/>
              <a:buChar char="•"/>
              <a:defRPr/>
            </a:pPr>
            <a:endParaRPr lang="en-US" sz="2400" b="1" dirty="0">
              <a:solidFill>
                <a:schemeClr val="bg2">
                  <a:lumMod val="75000"/>
                </a:schemeClr>
              </a:solidFill>
            </a:endParaRPr>
          </a:p>
          <a:p>
            <a:pPr>
              <a:lnSpc>
                <a:spcPct val="95000"/>
              </a:lnSpc>
              <a:spcBef>
                <a:spcPct val="15000"/>
              </a:spcBef>
              <a:buFontTx/>
              <a:buChar char="•"/>
              <a:defRPr/>
            </a:pPr>
            <a:r>
              <a:rPr lang="en-US" sz="2400" b="1" dirty="0">
                <a:solidFill>
                  <a:schemeClr val="bg2">
                    <a:lumMod val="75000"/>
                  </a:schemeClr>
                </a:solidFill>
              </a:rPr>
              <a:t>HORMONAL METHODS—Progesterone-only products have been found to have less impact on mother’s milk supply than those containing estrogen.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mtClean="0"/>
              <a:t>The Feeling of “Not Enough Milk”</a:t>
            </a:r>
          </a:p>
        </p:txBody>
      </p:sp>
      <p:sp>
        <p:nvSpPr>
          <p:cNvPr id="68611" name="Rectangle 3"/>
          <p:cNvSpPr>
            <a:spLocks noGrp="1" noChangeArrowheads="1"/>
          </p:cNvSpPr>
          <p:nvPr>
            <p:ph type="body" idx="1"/>
          </p:nvPr>
        </p:nvSpPr>
        <p:spPr/>
        <p:txBody>
          <a:bodyPr/>
          <a:lstStyle/>
          <a:p>
            <a:pPr eaLnBrk="1" hangingPunct="1">
              <a:buFontTx/>
              <a:buNone/>
              <a:defRPr/>
            </a:pPr>
            <a:r>
              <a:rPr lang="en-US" b="1" dirty="0" smtClean="0">
                <a:solidFill>
                  <a:schemeClr val="bg2">
                    <a:lumMod val="75000"/>
                  </a:schemeClr>
                </a:solidFill>
              </a:rPr>
              <a:t>Not True. Just a perception</a:t>
            </a:r>
          </a:p>
          <a:p>
            <a:pPr eaLnBrk="1" hangingPunct="1">
              <a:buFontTx/>
              <a:buNone/>
              <a:defRPr/>
            </a:pPr>
            <a:endParaRPr lang="en-US" b="1" dirty="0" smtClean="0">
              <a:solidFill>
                <a:schemeClr val="bg2">
                  <a:lumMod val="75000"/>
                </a:schemeClr>
              </a:solidFill>
            </a:endParaRPr>
          </a:p>
          <a:p>
            <a:pPr eaLnBrk="1" hangingPunct="1">
              <a:buFontTx/>
              <a:buNone/>
              <a:defRPr/>
            </a:pPr>
            <a:r>
              <a:rPr lang="en-US" b="1" dirty="0" smtClean="0">
                <a:solidFill>
                  <a:schemeClr val="bg2">
                    <a:lumMod val="75000"/>
                  </a:schemeClr>
                </a:solidFill>
              </a:rPr>
              <a:t>Reinforce mothers:</a:t>
            </a:r>
          </a:p>
          <a:p>
            <a:pPr eaLnBrk="1" hangingPunct="1">
              <a:buFontTx/>
              <a:buNone/>
              <a:defRPr/>
            </a:pPr>
            <a:r>
              <a:rPr lang="en-US" b="1" dirty="0" smtClean="0">
                <a:solidFill>
                  <a:schemeClr val="bg2">
                    <a:lumMod val="75000"/>
                  </a:schemeClr>
                </a:solidFill>
              </a:rPr>
              <a:t>Self confidence is must</a:t>
            </a:r>
          </a:p>
          <a:p>
            <a:pPr eaLnBrk="1" hangingPunct="1">
              <a:buFontTx/>
              <a:buNone/>
              <a:defRPr/>
            </a:pPr>
            <a:r>
              <a:rPr lang="en-US" b="1" dirty="0" smtClean="0">
                <a:solidFill>
                  <a:schemeClr val="bg2">
                    <a:lumMod val="75000"/>
                  </a:schemeClr>
                </a:solidFill>
              </a:rPr>
              <a:t>Ensure frequent suckling</a:t>
            </a:r>
          </a:p>
          <a:p>
            <a:pPr eaLnBrk="1" hangingPunct="1">
              <a:buFontTx/>
              <a:buNone/>
              <a:defRPr/>
            </a:pPr>
            <a:r>
              <a:rPr lang="en-US" b="1" dirty="0" smtClean="0">
                <a:solidFill>
                  <a:schemeClr val="bg2">
                    <a:lumMod val="75000"/>
                  </a:schemeClr>
                </a:solidFill>
              </a:rPr>
              <a:t>Ensure effective suckling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772400" cy="5091113"/>
          </a:xfrm>
          <a:prstGeom prst="rect">
            <a:avLst/>
          </a:prstGeom>
        </p:spPr>
        <p:txBody>
          <a:bodyPr>
            <a:spAutoFit/>
          </a:bodyPr>
          <a:lstStyle/>
          <a:p>
            <a:pPr>
              <a:spcBef>
                <a:spcPct val="15000"/>
              </a:spcBef>
              <a:defRPr/>
            </a:pPr>
            <a:r>
              <a:rPr lang="en-US" sz="2800" b="1" dirty="0">
                <a:solidFill>
                  <a:schemeClr val="bg2">
                    <a:lumMod val="75000"/>
                  </a:schemeClr>
                </a:solidFill>
              </a:rPr>
              <a:t>SUMMARY: USE CLINICAL EVIDENCE </a:t>
            </a:r>
          </a:p>
          <a:p>
            <a:pPr>
              <a:spcBef>
                <a:spcPct val="15000"/>
              </a:spcBef>
              <a:defRPr/>
            </a:pPr>
            <a:endParaRPr lang="en-US" sz="2800" b="1" dirty="0">
              <a:solidFill>
                <a:schemeClr val="bg2">
                  <a:lumMod val="75000"/>
                </a:schemeClr>
              </a:solidFill>
            </a:endParaRPr>
          </a:p>
          <a:p>
            <a:pPr>
              <a:spcBef>
                <a:spcPct val="15000"/>
              </a:spcBef>
              <a:buFont typeface="Arial" pitchFamily="34" charset="0"/>
              <a:buChar char="•"/>
              <a:defRPr/>
            </a:pPr>
            <a:r>
              <a:rPr lang="en-US" sz="2800" b="1" dirty="0">
                <a:solidFill>
                  <a:schemeClr val="bg2">
                    <a:lumMod val="75000"/>
                  </a:schemeClr>
                </a:solidFill>
              </a:rPr>
              <a:t>Teach families the benefits of human milk using an evidence- based perspective.</a:t>
            </a:r>
          </a:p>
          <a:p>
            <a:pPr>
              <a:spcBef>
                <a:spcPct val="15000"/>
              </a:spcBef>
              <a:buFontTx/>
              <a:buChar char="•"/>
              <a:defRPr/>
            </a:pPr>
            <a:r>
              <a:rPr lang="en-US" sz="2800" b="1" dirty="0">
                <a:solidFill>
                  <a:schemeClr val="bg2">
                    <a:lumMod val="75000"/>
                  </a:schemeClr>
                </a:solidFill>
              </a:rPr>
              <a:t>Ensure that every woman makes an informed decision about breastfeeding.</a:t>
            </a:r>
          </a:p>
          <a:p>
            <a:pPr>
              <a:spcBef>
                <a:spcPct val="15000"/>
              </a:spcBef>
              <a:buFontTx/>
              <a:buChar char="•"/>
              <a:defRPr/>
            </a:pPr>
            <a:r>
              <a:rPr lang="en-US" sz="2800" b="1" dirty="0">
                <a:solidFill>
                  <a:schemeClr val="bg2">
                    <a:lumMod val="75000"/>
                  </a:schemeClr>
                </a:solidFill>
              </a:rPr>
              <a:t>Confront barriers in hospitals that alter the physiology of milk production and undermine the mother’s determination and ability to successfully area.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292100"/>
            <a:ext cx="8229600" cy="850900"/>
          </a:xfrm>
        </p:spPr>
        <p:txBody>
          <a:bodyPr/>
          <a:lstStyle/>
          <a:p>
            <a:pPr eaLnBrk="1" hangingPunct="1">
              <a:defRPr/>
            </a:pPr>
            <a:r>
              <a:rPr lang="en-US" b="1" dirty="0" smtClean="0"/>
              <a:t>Conclusion</a:t>
            </a:r>
          </a:p>
        </p:txBody>
      </p:sp>
      <p:sp>
        <p:nvSpPr>
          <p:cNvPr id="52227" name="Rectangle 3"/>
          <p:cNvSpPr>
            <a:spLocks noGrp="1" noChangeArrowheads="1"/>
          </p:cNvSpPr>
          <p:nvPr>
            <p:ph type="body" idx="4294967295"/>
          </p:nvPr>
        </p:nvSpPr>
        <p:spPr>
          <a:xfrm>
            <a:off x="0" y="1371600"/>
            <a:ext cx="8229600" cy="4648200"/>
          </a:xfrm>
        </p:spPr>
        <p:txBody>
          <a:bodyPr/>
          <a:lstStyle/>
          <a:p>
            <a:pPr algn="ctr" eaLnBrk="1" hangingPunct="1">
              <a:lnSpc>
                <a:spcPct val="90000"/>
              </a:lnSpc>
              <a:buFontTx/>
              <a:buNone/>
              <a:defRPr/>
            </a:pPr>
            <a:r>
              <a:rPr lang="en-US" b="1" dirty="0" smtClean="0">
                <a:solidFill>
                  <a:srgbClr val="66FFFF"/>
                </a:solidFill>
              </a:rPr>
              <a:t>Exclusive Breastfeeding for First Six Months</a:t>
            </a:r>
          </a:p>
          <a:p>
            <a:pPr eaLnBrk="1" hangingPunct="1">
              <a:lnSpc>
                <a:spcPct val="90000"/>
              </a:lnSpc>
              <a:buFontTx/>
              <a:buNone/>
              <a:defRPr/>
            </a:pPr>
            <a:r>
              <a:rPr lang="en-US" b="1" i="1" dirty="0" smtClean="0">
                <a:solidFill>
                  <a:srgbClr val="FFFFFF"/>
                </a:solidFill>
              </a:rPr>
              <a:t>Being Successful-</a:t>
            </a:r>
          </a:p>
          <a:p>
            <a:pPr eaLnBrk="1" hangingPunct="1">
              <a:lnSpc>
                <a:spcPct val="90000"/>
              </a:lnSpc>
              <a:defRPr/>
            </a:pPr>
            <a:r>
              <a:rPr lang="en-US" sz="2400" b="1" dirty="0" smtClean="0">
                <a:solidFill>
                  <a:schemeClr val="bg2">
                    <a:lumMod val="75000"/>
                  </a:schemeClr>
                </a:solidFill>
                <a:effectLst>
                  <a:outerShdw blurRad="38100" dist="38100" dir="2700000" algn="tl">
                    <a:srgbClr val="FFFFFF"/>
                  </a:outerShdw>
                </a:effectLst>
                <a:cs typeface="Times New Roman" pitchFamily="18" charset="0"/>
              </a:rPr>
              <a:t>Initiate breastfeeding as early as possible within one hour of birth.</a:t>
            </a:r>
          </a:p>
          <a:p>
            <a:pPr eaLnBrk="1" hangingPunct="1">
              <a:lnSpc>
                <a:spcPct val="90000"/>
              </a:lnSpc>
              <a:defRPr/>
            </a:pPr>
            <a:r>
              <a:rPr lang="en-US" sz="2400" b="1" dirty="0" smtClean="0">
                <a:solidFill>
                  <a:schemeClr val="bg2">
                    <a:lumMod val="75000"/>
                  </a:schemeClr>
                </a:solidFill>
                <a:effectLst>
                  <a:outerShdw blurRad="38100" dist="38100" dir="2700000" algn="tl">
                    <a:srgbClr val="FFFFFF"/>
                  </a:outerShdw>
                </a:effectLst>
                <a:cs typeface="Times New Roman" pitchFamily="18" charset="0"/>
              </a:rPr>
              <a:t>Do not give the baby any </a:t>
            </a:r>
            <a:r>
              <a:rPr lang="en-US" sz="2400" b="1" dirty="0" err="1" smtClean="0">
                <a:solidFill>
                  <a:schemeClr val="bg2">
                    <a:lumMod val="75000"/>
                  </a:schemeClr>
                </a:solidFill>
                <a:effectLst>
                  <a:outerShdw blurRad="38100" dist="38100" dir="2700000" algn="tl">
                    <a:srgbClr val="FFFFFF"/>
                  </a:outerShdw>
                </a:effectLst>
                <a:cs typeface="Times New Roman" pitchFamily="18" charset="0"/>
              </a:rPr>
              <a:t>prelacteal</a:t>
            </a:r>
            <a:r>
              <a:rPr lang="en-US" sz="2400" b="1" dirty="0" smtClean="0">
                <a:solidFill>
                  <a:schemeClr val="bg2">
                    <a:lumMod val="75000"/>
                  </a:schemeClr>
                </a:solidFill>
                <a:effectLst>
                  <a:outerShdw blurRad="38100" dist="38100" dir="2700000" algn="tl">
                    <a:srgbClr val="FFFFFF"/>
                  </a:outerShdw>
                </a:effectLst>
                <a:cs typeface="Times New Roman" pitchFamily="18" charset="0"/>
              </a:rPr>
              <a:t> feeds</a:t>
            </a:r>
          </a:p>
          <a:p>
            <a:pPr eaLnBrk="1" hangingPunct="1">
              <a:lnSpc>
                <a:spcPct val="90000"/>
              </a:lnSpc>
              <a:defRPr/>
            </a:pPr>
            <a:r>
              <a:rPr lang="en-US" sz="2400" b="1" dirty="0" smtClean="0">
                <a:solidFill>
                  <a:schemeClr val="bg2">
                    <a:lumMod val="75000"/>
                  </a:schemeClr>
                </a:solidFill>
                <a:effectLst>
                  <a:outerShdw blurRad="38100" dist="38100" dir="2700000" algn="tl">
                    <a:srgbClr val="FFFFFF"/>
                  </a:outerShdw>
                </a:effectLst>
                <a:cs typeface="Times New Roman" pitchFamily="18" charset="0"/>
              </a:rPr>
              <a:t>No bottles, artificial teats or pacifier </a:t>
            </a:r>
          </a:p>
          <a:p>
            <a:pPr eaLnBrk="1" hangingPunct="1">
              <a:lnSpc>
                <a:spcPct val="90000"/>
              </a:lnSpc>
              <a:defRPr/>
            </a:pPr>
            <a:r>
              <a:rPr lang="en-US" sz="2400" b="1" dirty="0" smtClean="0">
                <a:solidFill>
                  <a:schemeClr val="bg2">
                    <a:lumMod val="75000"/>
                  </a:schemeClr>
                </a:solidFill>
                <a:effectLst>
                  <a:outerShdw blurRad="38100" dist="38100" dir="2700000" algn="tl">
                    <a:srgbClr val="FFFFFF"/>
                  </a:outerShdw>
                </a:effectLst>
                <a:cs typeface="Times New Roman" pitchFamily="18" charset="0"/>
              </a:rPr>
              <a:t>Breastfeeding on demand at least 8-10 times in a day and at night a</a:t>
            </a:r>
          </a:p>
          <a:p>
            <a:pPr eaLnBrk="1" hangingPunct="1">
              <a:lnSpc>
                <a:spcPct val="90000"/>
              </a:lnSpc>
              <a:defRPr/>
            </a:pPr>
            <a:r>
              <a:rPr lang="en-US" sz="2400" b="1" dirty="0" smtClean="0">
                <a:solidFill>
                  <a:schemeClr val="bg2">
                    <a:lumMod val="75000"/>
                  </a:schemeClr>
                </a:solidFill>
                <a:effectLst>
                  <a:outerShdw blurRad="38100" dist="38100" dir="2700000" algn="tl">
                    <a:srgbClr val="FFFFFF"/>
                  </a:outerShdw>
                </a:effectLst>
                <a:latin typeface="Times New Roman" pitchFamily="18" charset="0"/>
                <a:cs typeface="Times New Roman" pitchFamily="18" charset="0"/>
              </a:rPr>
              <a:t> </a:t>
            </a:r>
            <a:r>
              <a:rPr lang="en-US" sz="2400" b="1" dirty="0" smtClean="0">
                <a:solidFill>
                  <a:schemeClr val="bg2">
                    <a:lumMod val="75000"/>
                  </a:schemeClr>
                </a:solidFill>
                <a:effectLst>
                  <a:outerShdw blurRad="38100" dist="38100" dir="2700000" algn="tl">
                    <a:srgbClr val="FFFFFF"/>
                  </a:outerShdw>
                </a:effectLst>
                <a:cs typeface="Times New Roman" pitchFamily="18" charset="0"/>
              </a:rPr>
              <a:t>Breastfeed in a correct position</a:t>
            </a:r>
          </a:p>
          <a:p>
            <a:pPr eaLnBrk="1" hangingPunct="1">
              <a:lnSpc>
                <a:spcPct val="90000"/>
              </a:lnSpc>
              <a:defRPr/>
            </a:pPr>
            <a:r>
              <a:rPr lang="en-US" sz="2400" b="1" dirty="0" smtClean="0">
                <a:solidFill>
                  <a:schemeClr val="bg2">
                    <a:lumMod val="75000"/>
                  </a:schemeClr>
                </a:solidFill>
                <a:effectLst>
                  <a:outerShdw blurRad="38100" dist="38100" dir="2700000" algn="tl">
                    <a:srgbClr val="FFFFFF"/>
                  </a:outerShdw>
                </a:effectLst>
                <a:cs typeface="Times New Roman" pitchFamily="18" charset="0"/>
              </a:rPr>
              <a:t>Build mother’s confidence to sustain good milk supply and alleviate feeling of not enough milk.</a:t>
            </a:r>
          </a:p>
          <a:p>
            <a:pPr eaLnBrk="1" hangingPunct="1">
              <a:lnSpc>
                <a:spcPct val="90000"/>
              </a:lnSpc>
              <a:defRPr/>
            </a:pPr>
            <a:endParaRPr lang="en-US" sz="2000" dirty="0" smtClean="0"/>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04800"/>
            <a:ext cx="7620000" cy="5324475"/>
          </a:xfrm>
          <a:prstGeom prst="rect">
            <a:avLst/>
          </a:prstGeom>
        </p:spPr>
        <p:txBody>
          <a:bodyPr>
            <a:spAutoFit/>
          </a:bodyPr>
          <a:lstStyle/>
          <a:p>
            <a:pPr eaLnBrk="1" hangingPunct="1">
              <a:defRPr/>
            </a:pPr>
            <a:endParaRPr lang="en-US" sz="2800" dirty="0">
              <a:solidFill>
                <a:schemeClr val="bg2">
                  <a:lumMod val="75000"/>
                </a:schemeClr>
              </a:solidFill>
            </a:endParaRPr>
          </a:p>
          <a:p>
            <a:pPr eaLnBrk="1" hangingPunct="1">
              <a:defRPr/>
            </a:pPr>
            <a:endParaRPr lang="en-US" sz="2800" dirty="0">
              <a:solidFill>
                <a:schemeClr val="bg2">
                  <a:lumMod val="75000"/>
                </a:schemeClr>
              </a:solidFill>
            </a:endParaRPr>
          </a:p>
          <a:p>
            <a:pPr eaLnBrk="1" hangingPunct="1">
              <a:defRPr/>
            </a:pPr>
            <a:r>
              <a:rPr lang="en-US" sz="2800" b="1" dirty="0">
                <a:solidFill>
                  <a:schemeClr val="bg2">
                    <a:lumMod val="75000"/>
                  </a:schemeClr>
                </a:solidFill>
              </a:rPr>
              <a:t>SCIENCE OF HUMAN MILK AND LACTATION</a:t>
            </a:r>
          </a:p>
          <a:p>
            <a:pPr eaLnBrk="1" hangingPunct="1">
              <a:defRPr/>
            </a:pPr>
            <a:endParaRPr lang="en-US" dirty="0"/>
          </a:p>
          <a:p>
            <a:pPr eaLnBrk="1" hangingPunct="1">
              <a:defRPr/>
            </a:pPr>
            <a:endParaRPr lang="en-US" dirty="0"/>
          </a:p>
          <a:p>
            <a:pPr algn="just" eaLnBrk="1" hangingPunct="1">
              <a:buFont typeface="Arial" pitchFamily="34" charset="0"/>
              <a:buChar char="•"/>
              <a:defRPr/>
            </a:pPr>
            <a:r>
              <a:rPr lang="en-US" sz="3200" dirty="0">
                <a:solidFill>
                  <a:schemeClr val="bg2">
                    <a:lumMod val="75000"/>
                  </a:schemeClr>
                </a:solidFill>
              </a:rPr>
              <a:t> </a:t>
            </a:r>
            <a:r>
              <a:rPr lang="en-US" sz="3200" b="1" dirty="0">
                <a:solidFill>
                  <a:schemeClr val="bg2">
                    <a:lumMod val="75000"/>
                  </a:schemeClr>
                </a:solidFill>
              </a:rPr>
              <a:t>Human milk is species-specific; </a:t>
            </a:r>
          </a:p>
          <a:p>
            <a:pPr algn="just" eaLnBrk="1" hangingPunct="1">
              <a:defRPr/>
            </a:pPr>
            <a:r>
              <a:rPr lang="en-US" sz="3200" b="1" dirty="0">
                <a:solidFill>
                  <a:schemeClr val="bg2">
                    <a:lumMod val="75000"/>
                  </a:schemeClr>
                </a:solidFill>
              </a:rPr>
              <a:t>   it is made for human babies.</a:t>
            </a:r>
          </a:p>
          <a:p>
            <a:pPr algn="just" eaLnBrk="1" hangingPunct="1">
              <a:buFont typeface="Arial" pitchFamily="34" charset="0"/>
              <a:buChar char="•"/>
              <a:defRPr/>
            </a:pPr>
            <a:r>
              <a:rPr lang="en-US" sz="3200" b="1" dirty="0">
                <a:solidFill>
                  <a:schemeClr val="bg2">
                    <a:lumMod val="75000"/>
                  </a:schemeClr>
                </a:solidFill>
              </a:rPr>
              <a:t> Infant formula is made from cow’s </a:t>
            </a:r>
          </a:p>
          <a:p>
            <a:pPr algn="just" eaLnBrk="1" hangingPunct="1">
              <a:defRPr/>
            </a:pPr>
            <a:r>
              <a:rPr lang="en-US" sz="3200" b="1" dirty="0">
                <a:solidFill>
                  <a:schemeClr val="bg2">
                    <a:lumMod val="75000"/>
                  </a:schemeClr>
                </a:solidFill>
              </a:rPr>
              <a:t>   milk or soybeans and must</a:t>
            </a:r>
          </a:p>
          <a:p>
            <a:pPr algn="just" eaLnBrk="1" hangingPunct="1">
              <a:defRPr/>
            </a:pPr>
            <a:r>
              <a:rPr lang="en-US" sz="3200" b="1" dirty="0">
                <a:solidFill>
                  <a:schemeClr val="bg2">
                    <a:lumMod val="75000"/>
                  </a:schemeClr>
                </a:solidFill>
              </a:rPr>
              <a:t>   be formulated and adapted for </a:t>
            </a:r>
          </a:p>
          <a:p>
            <a:pPr algn="just" eaLnBrk="1" hangingPunct="1">
              <a:defRPr/>
            </a:pPr>
            <a:r>
              <a:rPr lang="en-US" sz="3200" b="1" dirty="0">
                <a:solidFill>
                  <a:schemeClr val="bg2">
                    <a:lumMod val="75000"/>
                  </a:schemeClr>
                </a:solidFill>
              </a:rPr>
              <a:t>   human babies.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ltLang="en-US" sz="2800" b="1" dirty="0" smtClean="0">
                <a:solidFill>
                  <a:schemeClr val="accent1"/>
                </a:solidFill>
                <a:latin typeface="Arial" charset="0"/>
              </a:rPr>
              <a:t>Global and National Recommendations for Infant and Young Child Feeding</a:t>
            </a:r>
            <a:endParaRPr lang="en-US" sz="2800" b="1" dirty="0" smtClean="0">
              <a:solidFill>
                <a:schemeClr val="accent1"/>
              </a:solidFill>
              <a:latin typeface="Arial" charset="0"/>
            </a:endParaRPr>
          </a:p>
        </p:txBody>
      </p:sp>
      <p:sp>
        <p:nvSpPr>
          <p:cNvPr id="57347" name="Rectangle 3"/>
          <p:cNvSpPr>
            <a:spLocks noGrp="1" noChangeArrowheads="1"/>
          </p:cNvSpPr>
          <p:nvPr>
            <p:ph type="body" idx="1"/>
          </p:nvPr>
        </p:nvSpPr>
        <p:spPr>
          <a:xfrm>
            <a:off x="762000" y="1752600"/>
            <a:ext cx="7315200" cy="4267200"/>
          </a:xfrm>
        </p:spPr>
        <p:txBody>
          <a:bodyPr/>
          <a:lstStyle/>
          <a:p>
            <a:pPr eaLnBrk="1" hangingPunct="1">
              <a:lnSpc>
                <a:spcPct val="90000"/>
              </a:lnSpc>
              <a:spcBef>
                <a:spcPct val="50000"/>
              </a:spcBef>
              <a:buClr>
                <a:schemeClr val="accent2"/>
              </a:buClr>
              <a:buFont typeface="Wingdings" pitchFamily="2" charset="2"/>
              <a:buChar char="§"/>
              <a:defRPr/>
            </a:pPr>
            <a:endParaRPr lang="en-GB" sz="2800" dirty="0" smtClean="0">
              <a:solidFill>
                <a:schemeClr val="tx2">
                  <a:lumMod val="60000"/>
                  <a:lumOff val="40000"/>
                </a:schemeClr>
              </a:solidFill>
            </a:endParaRPr>
          </a:p>
          <a:p>
            <a:pPr eaLnBrk="1" hangingPunct="1">
              <a:lnSpc>
                <a:spcPct val="90000"/>
              </a:lnSpc>
              <a:spcBef>
                <a:spcPct val="50000"/>
              </a:spcBef>
              <a:buClr>
                <a:schemeClr val="accent2"/>
              </a:buClr>
              <a:buFont typeface="Wingdings" pitchFamily="2" charset="2"/>
              <a:buChar char="§"/>
              <a:defRPr/>
            </a:pPr>
            <a:r>
              <a:rPr lang="en-GB" sz="2800" dirty="0" smtClean="0">
                <a:solidFill>
                  <a:schemeClr val="tx2">
                    <a:lumMod val="60000"/>
                    <a:lumOff val="40000"/>
                  </a:schemeClr>
                </a:solidFill>
              </a:rPr>
              <a:t>Exclusive breastfeeding for 6 months</a:t>
            </a:r>
          </a:p>
          <a:p>
            <a:pPr eaLnBrk="1" hangingPunct="1">
              <a:lnSpc>
                <a:spcPct val="90000"/>
              </a:lnSpc>
              <a:spcBef>
                <a:spcPct val="50000"/>
              </a:spcBef>
              <a:buClr>
                <a:schemeClr val="accent2"/>
              </a:buClr>
              <a:buFont typeface="Wingdings" pitchFamily="2" charset="2"/>
              <a:buChar char="§"/>
              <a:defRPr/>
            </a:pPr>
            <a:r>
              <a:rPr lang="en-GB" sz="2800" dirty="0" smtClean="0">
                <a:solidFill>
                  <a:schemeClr val="tx2">
                    <a:lumMod val="60000"/>
                    <a:lumOff val="40000"/>
                  </a:schemeClr>
                </a:solidFill>
              </a:rPr>
              <a:t>Introduce nutritionally adequate and safe complementary foods after the infant reaches 6 months of age</a:t>
            </a:r>
          </a:p>
          <a:p>
            <a:pPr eaLnBrk="1" hangingPunct="1">
              <a:lnSpc>
                <a:spcPct val="90000"/>
              </a:lnSpc>
              <a:spcBef>
                <a:spcPct val="50000"/>
              </a:spcBef>
              <a:buClr>
                <a:schemeClr val="accent2"/>
              </a:buClr>
              <a:buFont typeface="Wingdings" pitchFamily="2" charset="2"/>
              <a:buChar char="§"/>
              <a:defRPr/>
            </a:pPr>
            <a:r>
              <a:rPr lang="en-GB" sz="2800" dirty="0" smtClean="0">
                <a:solidFill>
                  <a:schemeClr val="tx2">
                    <a:lumMod val="60000"/>
                    <a:lumOff val="40000"/>
                  </a:schemeClr>
                </a:solidFill>
              </a:rPr>
              <a:t>Continuing to breastfeed for 2 years or beyond.</a:t>
            </a:r>
          </a:p>
          <a:p>
            <a:pPr eaLnBrk="1" hangingPunct="1">
              <a:lnSpc>
                <a:spcPct val="90000"/>
              </a:lnSpc>
              <a:defRPr/>
            </a:pPr>
            <a:endParaRPr lang="en-US" sz="2800" dirty="0" smtClean="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4000" b="1" i="1" dirty="0" smtClean="0"/>
              <a:t>What is</a:t>
            </a:r>
            <a:r>
              <a:rPr lang="en-US" sz="4000" b="1" dirty="0" smtClean="0"/>
              <a:t> </a:t>
            </a:r>
            <a:br>
              <a:rPr lang="en-US" sz="4000" b="1" dirty="0" smtClean="0"/>
            </a:br>
            <a:r>
              <a:rPr lang="en-US" sz="4000" b="1" dirty="0" smtClean="0"/>
              <a:t>Exclusive Breastfeeding?</a:t>
            </a:r>
          </a:p>
        </p:txBody>
      </p:sp>
      <p:sp>
        <p:nvSpPr>
          <p:cNvPr id="7171" name="Rectangle 3"/>
          <p:cNvSpPr>
            <a:spLocks noGrp="1" noChangeArrowheads="1"/>
          </p:cNvSpPr>
          <p:nvPr>
            <p:ph type="body" sz="half" idx="1"/>
          </p:nvPr>
        </p:nvSpPr>
        <p:spPr/>
        <p:txBody>
          <a:bodyPr/>
          <a:lstStyle/>
          <a:p>
            <a:pPr algn="just" eaLnBrk="1" hangingPunct="1">
              <a:buClr>
                <a:schemeClr val="accent2"/>
              </a:buClr>
              <a:buFont typeface="Wingdings" pitchFamily="2" charset="2"/>
              <a:buChar char="§"/>
              <a:defRPr/>
            </a:pPr>
            <a:r>
              <a:rPr lang="en-GB" sz="2500" b="1" dirty="0" err="1" smtClean="0">
                <a:solidFill>
                  <a:schemeClr val="bg2">
                    <a:lumMod val="75000"/>
                  </a:schemeClr>
                </a:solidFill>
              </a:rPr>
              <a:t>Giv</a:t>
            </a:r>
            <a:r>
              <a:rPr lang="en-US" sz="2500" b="1" dirty="0" err="1" smtClean="0">
                <a:solidFill>
                  <a:schemeClr val="bg2">
                    <a:lumMod val="75000"/>
                  </a:schemeClr>
                </a:solidFill>
              </a:rPr>
              <a:t>ing</a:t>
            </a:r>
            <a:r>
              <a:rPr lang="en-GB" sz="2500" b="1" dirty="0" smtClean="0">
                <a:solidFill>
                  <a:schemeClr val="bg2">
                    <a:lumMod val="75000"/>
                  </a:schemeClr>
                </a:solidFill>
              </a:rPr>
              <a:t> an infant only </a:t>
            </a:r>
            <a:r>
              <a:rPr lang="en-GB" sz="2500" b="1" dirty="0" err="1" smtClean="0">
                <a:solidFill>
                  <a:schemeClr val="bg2">
                    <a:lumMod val="75000"/>
                  </a:schemeClr>
                </a:solidFill>
              </a:rPr>
              <a:t>breastmilk</a:t>
            </a:r>
            <a:r>
              <a:rPr lang="en-GB" sz="2500" b="1" dirty="0" smtClean="0">
                <a:solidFill>
                  <a:schemeClr val="bg2">
                    <a:lumMod val="75000"/>
                  </a:schemeClr>
                </a:solidFill>
              </a:rPr>
              <a:t>, with the exception of drops or syrups consisting of vitamins, mineral supplements, or drugs</a:t>
            </a:r>
          </a:p>
          <a:p>
            <a:pPr algn="just" eaLnBrk="1" hangingPunct="1">
              <a:buClr>
                <a:schemeClr val="accent2"/>
              </a:buClr>
              <a:buFont typeface="Wingdings" pitchFamily="2" charset="2"/>
              <a:buChar char="§"/>
              <a:defRPr/>
            </a:pPr>
            <a:r>
              <a:rPr lang="en-GB" sz="2500" b="1" dirty="0" smtClean="0">
                <a:solidFill>
                  <a:schemeClr val="bg2">
                    <a:lumMod val="75000"/>
                  </a:schemeClr>
                </a:solidFill>
              </a:rPr>
              <a:t>No food or drink</a:t>
            </a:r>
            <a:r>
              <a:rPr lang="en-US" sz="2500" b="1" dirty="0" smtClean="0">
                <a:solidFill>
                  <a:schemeClr val="bg2">
                    <a:lumMod val="75000"/>
                  </a:schemeClr>
                </a:solidFill>
              </a:rPr>
              <a:t> other than </a:t>
            </a:r>
            <a:r>
              <a:rPr lang="en-US" sz="2500" b="1" dirty="0" err="1" smtClean="0">
                <a:solidFill>
                  <a:schemeClr val="bg2">
                    <a:lumMod val="75000"/>
                  </a:schemeClr>
                </a:solidFill>
              </a:rPr>
              <a:t>breastmilk</a:t>
            </a:r>
            <a:r>
              <a:rPr lang="en-US" sz="2500" b="1" dirty="0" smtClean="0">
                <a:solidFill>
                  <a:schemeClr val="bg2">
                    <a:lumMod val="75000"/>
                  </a:schemeClr>
                </a:solidFill>
              </a:rPr>
              <a:t>—not even</a:t>
            </a:r>
            <a:r>
              <a:rPr lang="en-GB" sz="2500" b="1" dirty="0" smtClean="0">
                <a:solidFill>
                  <a:schemeClr val="bg2">
                    <a:lumMod val="75000"/>
                  </a:schemeClr>
                </a:solidFill>
              </a:rPr>
              <a:t> water</a:t>
            </a:r>
          </a:p>
          <a:p>
            <a:pPr eaLnBrk="1" hangingPunct="1">
              <a:defRPr/>
            </a:pPr>
            <a:endParaRPr lang="en-US" sz="2400" dirty="0" smtClean="0"/>
          </a:p>
        </p:txBody>
      </p:sp>
      <p:pic>
        <p:nvPicPr>
          <p:cNvPr id="12292" name="Picture 4" descr="Rajesh 7"/>
          <p:cNvPicPr>
            <a:picLocks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2222500"/>
            <a:ext cx="4038600" cy="3478213"/>
          </a:xfrm>
          <a:noFill/>
          <a:ln w="12700">
            <a:solidFill>
              <a:schemeClr val="tx2"/>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b="1" smtClean="0">
                <a:solidFill>
                  <a:schemeClr val="accent1"/>
                </a:solidFill>
              </a:rPr>
              <a:t>Benefits to the Baby</a:t>
            </a:r>
          </a:p>
        </p:txBody>
      </p:sp>
      <p:sp>
        <p:nvSpPr>
          <p:cNvPr id="10243" name="Rectangle 3"/>
          <p:cNvSpPr>
            <a:spLocks noGrp="1" noChangeArrowheads="1"/>
          </p:cNvSpPr>
          <p:nvPr>
            <p:ph type="body" sz="half" idx="1"/>
          </p:nvPr>
        </p:nvSpPr>
        <p:spPr>
          <a:xfrm>
            <a:off x="457200" y="1905000"/>
            <a:ext cx="4038600" cy="4343400"/>
          </a:xfrm>
        </p:spPr>
        <p:txBody>
          <a:bodyPr/>
          <a:lstStyle/>
          <a:p>
            <a:pPr eaLnBrk="1" hangingPunct="1">
              <a:lnSpc>
                <a:spcPct val="90000"/>
              </a:lnSpc>
              <a:defRPr/>
            </a:pPr>
            <a:r>
              <a:rPr lang="en-US" sz="2800" dirty="0" smtClean="0">
                <a:solidFill>
                  <a:schemeClr val="bg2">
                    <a:lumMod val="75000"/>
                  </a:schemeClr>
                </a:solidFill>
              </a:rPr>
              <a:t>Complete food for the first six months</a:t>
            </a:r>
          </a:p>
          <a:p>
            <a:pPr eaLnBrk="1" hangingPunct="1">
              <a:lnSpc>
                <a:spcPct val="90000"/>
              </a:lnSpc>
              <a:defRPr/>
            </a:pPr>
            <a:r>
              <a:rPr lang="en-US" sz="2800" dirty="0" smtClean="0">
                <a:solidFill>
                  <a:schemeClr val="bg2">
                    <a:lumMod val="75000"/>
                  </a:schemeClr>
                </a:solidFill>
              </a:rPr>
              <a:t>Perfect nutrition </a:t>
            </a:r>
          </a:p>
          <a:p>
            <a:pPr eaLnBrk="1" hangingPunct="1">
              <a:lnSpc>
                <a:spcPct val="90000"/>
              </a:lnSpc>
              <a:defRPr/>
            </a:pPr>
            <a:r>
              <a:rPr lang="en-US" sz="2800" dirty="0" smtClean="0">
                <a:solidFill>
                  <a:schemeClr val="bg2">
                    <a:lumMod val="75000"/>
                  </a:schemeClr>
                </a:solidFill>
              </a:rPr>
              <a:t>Higher IQ</a:t>
            </a:r>
          </a:p>
          <a:p>
            <a:pPr eaLnBrk="1" hangingPunct="1">
              <a:lnSpc>
                <a:spcPct val="90000"/>
              </a:lnSpc>
              <a:defRPr/>
            </a:pPr>
            <a:r>
              <a:rPr lang="en-US" sz="2800" dirty="0" smtClean="0">
                <a:solidFill>
                  <a:schemeClr val="bg2">
                    <a:lumMod val="75000"/>
                  </a:schemeClr>
                </a:solidFill>
              </a:rPr>
              <a:t>Emotional bonding</a:t>
            </a:r>
          </a:p>
          <a:p>
            <a:pPr eaLnBrk="1" hangingPunct="1">
              <a:lnSpc>
                <a:spcPct val="90000"/>
              </a:lnSpc>
              <a:defRPr/>
            </a:pPr>
            <a:r>
              <a:rPr lang="en-US" sz="2800" dirty="0" smtClean="0">
                <a:solidFill>
                  <a:schemeClr val="bg2">
                    <a:lumMod val="75000"/>
                  </a:schemeClr>
                </a:solidFill>
              </a:rPr>
              <a:t>Prevents infections</a:t>
            </a:r>
          </a:p>
          <a:p>
            <a:pPr eaLnBrk="1" hangingPunct="1">
              <a:lnSpc>
                <a:spcPct val="90000"/>
              </a:lnSpc>
              <a:defRPr/>
            </a:pPr>
            <a:r>
              <a:rPr lang="en-US" sz="2800" dirty="0" smtClean="0">
                <a:solidFill>
                  <a:schemeClr val="bg2">
                    <a:lumMod val="75000"/>
                  </a:schemeClr>
                </a:solidFill>
              </a:rPr>
              <a:t>Prevents chronic diseases</a:t>
            </a:r>
          </a:p>
          <a:p>
            <a:pPr eaLnBrk="1" hangingPunct="1">
              <a:lnSpc>
                <a:spcPct val="90000"/>
              </a:lnSpc>
              <a:defRPr/>
            </a:pPr>
            <a:r>
              <a:rPr lang="en-US" sz="2800" dirty="0" smtClean="0">
                <a:solidFill>
                  <a:schemeClr val="bg2">
                    <a:lumMod val="75000"/>
                  </a:schemeClr>
                </a:solidFill>
              </a:rPr>
              <a:t>Easily digested</a:t>
            </a:r>
          </a:p>
        </p:txBody>
      </p:sp>
      <p:pic>
        <p:nvPicPr>
          <p:cNvPr id="13316" name="Picture 4" descr="IIN030B"/>
          <p:cNvPicPr>
            <a:picLocks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953000" y="1524000"/>
            <a:ext cx="3886200" cy="4678363"/>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3">
      <a:dk1>
        <a:srgbClr val="000066"/>
      </a:dk1>
      <a:lt1>
        <a:srgbClr val="FFFFFF"/>
      </a:lt1>
      <a:dk2>
        <a:srgbClr val="5D93FF"/>
      </a:dk2>
      <a:lt2>
        <a:srgbClr val="000099"/>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000FF"/>
        </a:dk1>
        <a:lt1>
          <a:srgbClr val="FFBA2F"/>
        </a:lt1>
        <a:dk2>
          <a:srgbClr val="A50021"/>
        </a:dk2>
        <a:lt2>
          <a:srgbClr val="000000"/>
        </a:lt2>
        <a:accent1>
          <a:srgbClr val="FF6600"/>
        </a:accent1>
        <a:accent2>
          <a:srgbClr val="CC6600"/>
        </a:accent2>
        <a:accent3>
          <a:srgbClr val="FFD9AD"/>
        </a:accent3>
        <a:accent4>
          <a:srgbClr val="0000DA"/>
        </a:accent4>
        <a:accent5>
          <a:srgbClr val="FFB8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cean 10">
        <a:dk1>
          <a:srgbClr val="3333FF"/>
        </a:dk1>
        <a:lt1>
          <a:srgbClr val="FFBA2F"/>
        </a:lt1>
        <a:dk2>
          <a:srgbClr val="A50021"/>
        </a:dk2>
        <a:lt2>
          <a:srgbClr val="000000"/>
        </a:lt2>
        <a:accent1>
          <a:srgbClr val="FF6600"/>
        </a:accent1>
        <a:accent2>
          <a:srgbClr val="CC6600"/>
        </a:accent2>
        <a:accent3>
          <a:srgbClr val="FFD9AD"/>
        </a:accent3>
        <a:accent4>
          <a:srgbClr val="2A2ADA"/>
        </a:accent4>
        <a:accent5>
          <a:srgbClr val="FFB8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Ocean 11">
        <a:dk1>
          <a:srgbClr val="3333FF"/>
        </a:dk1>
        <a:lt1>
          <a:srgbClr val="FFBA2F"/>
        </a:lt1>
        <a:dk2>
          <a:srgbClr val="A50021"/>
        </a:dk2>
        <a:lt2>
          <a:srgbClr val="000000"/>
        </a:lt2>
        <a:accent1>
          <a:srgbClr val="FF6600"/>
        </a:accent1>
        <a:accent2>
          <a:srgbClr val="CC6600"/>
        </a:accent2>
        <a:accent3>
          <a:srgbClr val="FFD9AD"/>
        </a:accent3>
        <a:accent4>
          <a:srgbClr val="2A2ADA"/>
        </a:accent4>
        <a:accent5>
          <a:srgbClr val="FFB8AA"/>
        </a:accent5>
        <a:accent6>
          <a:srgbClr val="B95C00"/>
        </a:accent6>
        <a:hlink>
          <a:srgbClr val="FFFFFF"/>
        </a:hlink>
        <a:folHlink>
          <a:srgbClr val="CC9900"/>
        </a:folHlink>
      </a:clrScheme>
      <a:clrMap bg1="lt1" tx1="dk1" bg2="lt2" tx2="dk2" accent1="accent1" accent2="accent2" accent3="accent3" accent4="accent4" accent5="accent5" accent6="accent6" hlink="hlink" folHlink="folHlink"/>
    </a:extraClrScheme>
    <a:extraClrScheme>
      <a:clrScheme name="Ocean 12">
        <a:dk1>
          <a:srgbClr val="3333FF"/>
        </a:dk1>
        <a:lt1>
          <a:srgbClr val="FFBA2F"/>
        </a:lt1>
        <a:dk2>
          <a:srgbClr val="A50021"/>
        </a:dk2>
        <a:lt2>
          <a:srgbClr val="000000"/>
        </a:lt2>
        <a:accent1>
          <a:srgbClr val="FF6600"/>
        </a:accent1>
        <a:accent2>
          <a:srgbClr val="CC6600"/>
        </a:accent2>
        <a:accent3>
          <a:srgbClr val="FFD9AD"/>
        </a:accent3>
        <a:accent4>
          <a:srgbClr val="2A2ADA"/>
        </a:accent4>
        <a:accent5>
          <a:srgbClr val="FFB8AA"/>
        </a:accent5>
        <a:accent6>
          <a:srgbClr val="B95C00"/>
        </a:accent6>
        <a:hlink>
          <a:srgbClr val="009900"/>
        </a:hlink>
        <a:folHlink>
          <a:srgbClr val="CC9900"/>
        </a:folHlink>
      </a:clrScheme>
      <a:clrMap bg1="lt1" tx1="dk1" bg2="lt2" tx2="dk2" accent1="accent1" accent2="accent2" accent3="accent3" accent4="accent4" accent5="accent5" accent6="accent6" hlink="hlink" folHlink="folHlink"/>
    </a:extraClrScheme>
    <a:extraClrScheme>
      <a:clrScheme name="Ocean 13">
        <a:dk1>
          <a:srgbClr val="000066"/>
        </a:dk1>
        <a:lt1>
          <a:srgbClr val="FFFFFF"/>
        </a:lt1>
        <a:dk2>
          <a:srgbClr val="5D93FF"/>
        </a:dk2>
        <a:lt2>
          <a:srgbClr val="000099"/>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589</TotalTime>
  <Words>2144</Words>
  <Application>Microsoft Office PowerPoint</Application>
  <PresentationFormat>On-screen Show (4:3)</PresentationFormat>
  <Paragraphs>390</Paragraphs>
  <Slides>55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Tahoma</vt:lpstr>
      <vt:lpstr>Arial</vt:lpstr>
      <vt:lpstr>Wingdings</vt:lpstr>
      <vt:lpstr>Times New Roman</vt:lpstr>
      <vt:lpstr>Trebuchet MS</vt:lpstr>
      <vt:lpstr>Ocean</vt:lpstr>
      <vt:lpstr>Successful Exclusive Breastfeeding For the First Six Months</vt:lpstr>
      <vt:lpstr>PowerPoint Presentation</vt:lpstr>
      <vt:lpstr>PowerPoint Presentation</vt:lpstr>
      <vt:lpstr>PowerPoint Presentation</vt:lpstr>
      <vt:lpstr>PowerPoint Presentation</vt:lpstr>
      <vt:lpstr>PowerPoint Presentation</vt:lpstr>
      <vt:lpstr>Global and National Recommendations for Infant and Young Child Feeding</vt:lpstr>
      <vt:lpstr>What is  Exclusive Breastfeeding?</vt:lpstr>
      <vt:lpstr>Benefits to the Baby</vt:lpstr>
      <vt:lpstr>PowerPoint Presentation</vt:lpstr>
      <vt:lpstr>Benefits to the Mother</vt:lpstr>
      <vt:lpstr>PowerPoint Presentation</vt:lpstr>
      <vt:lpstr>Benefits to the Society</vt:lpstr>
      <vt:lpstr>PowerPoint Presentation</vt:lpstr>
      <vt:lpstr>Successful Breastfeeding…</vt:lpstr>
      <vt:lpstr>Successful Breastfeeding…</vt:lpstr>
      <vt:lpstr>Successful Breastfeeding…</vt:lpstr>
      <vt:lpstr>Successful Breastfeeding…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Successful Breastfeeding…</vt:lpstr>
      <vt:lpstr>Successful Breastfeeding…</vt:lpstr>
      <vt:lpstr>Successful Breastfeeding…</vt:lpstr>
      <vt:lpstr>PowerPoint Presentation</vt:lpstr>
      <vt:lpstr>Signs of Correct Attachment</vt:lpstr>
      <vt:lpstr>Incorrect Sucking Position</vt:lpstr>
      <vt:lpstr>Causes of Incorrect Attachment</vt:lpstr>
      <vt:lpstr>Successful Breastfeeding…</vt:lpstr>
      <vt:lpstr>PowerPoint Presentation</vt:lpstr>
      <vt:lpstr>PowerPoint Presentation</vt:lpstr>
      <vt:lpstr>PowerPoint Presentation</vt:lpstr>
      <vt:lpstr>PowerPoint Presentation</vt:lpstr>
      <vt:lpstr>PowerPoint Presentation</vt:lpstr>
      <vt:lpstr>PowerPoint Presentation</vt:lpstr>
      <vt:lpstr>SPECIAL CONDITIONS: WEIGHT GAIN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Feeling of “Not Enough Milk”</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Amit</dc:creator>
  <cp:lastModifiedBy>Lib Lab One</cp:lastModifiedBy>
  <cp:revision>155</cp:revision>
  <dcterms:created xsi:type="dcterms:W3CDTF">2005-02-21T07:41:09Z</dcterms:created>
  <dcterms:modified xsi:type="dcterms:W3CDTF">2021-01-06T05:35:04Z</dcterms:modified>
</cp:coreProperties>
</file>